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8" r:id="rId2"/>
  </p:sldMasterIdLst>
  <p:notesMasterIdLst>
    <p:notesMasterId r:id="rId16"/>
  </p:notesMasterIdLst>
  <p:handoutMasterIdLst>
    <p:handoutMasterId r:id="rId17"/>
  </p:handoutMasterIdLst>
  <p:sldIdLst>
    <p:sldId id="260" r:id="rId3"/>
    <p:sldId id="272" r:id="rId4"/>
    <p:sldId id="273" r:id="rId5"/>
    <p:sldId id="275" r:id="rId6"/>
    <p:sldId id="276" r:id="rId7"/>
    <p:sldId id="282" r:id="rId8"/>
    <p:sldId id="283" r:id="rId9"/>
    <p:sldId id="284" r:id="rId10"/>
    <p:sldId id="285" r:id="rId11"/>
    <p:sldId id="278" r:id="rId12"/>
    <p:sldId id="279" r:id="rId13"/>
    <p:sldId id="280" r:id="rId14"/>
    <p:sldId id="270" r:id="rId15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12C51"/>
    <a:srgbClr val="FFD100"/>
    <a:srgbClr val="F2A800"/>
    <a:srgbClr val="4EC3E0"/>
    <a:srgbClr val="632D50"/>
    <a:srgbClr val="F5A81C"/>
    <a:srgbClr val="0C262E"/>
    <a:srgbClr val="67C43E"/>
    <a:srgbClr val="00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0664" autoAdjust="0"/>
  </p:normalViewPr>
  <p:slideViewPr>
    <p:cSldViewPr snapToGrid="0" snapToObjects="1">
      <p:cViewPr>
        <p:scale>
          <a:sx n="80" d="100"/>
          <a:sy n="80" d="100"/>
        </p:scale>
        <p:origin x="-264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5" d="100"/>
          <a:sy n="55" d="100"/>
        </p:scale>
        <p:origin x="-256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2360C-9E1A-4C4D-B949-AB1967C1E58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EC51A-16C1-954C-B7C1-9602C0C5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0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DCAA8-0DB2-7F41-AC5E-475C38D17A9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375AA-78B2-994A-8185-71746C34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9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96088-6744-A04A-940A-9481872C778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5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Over 12 months the raw score went up 4.46 points.  If we equate 1 point different to 7% lower spend, then it's 31% lower spend of $2,635 per member (based on $8,500 cost per year).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PCS</a:t>
            </a:r>
          </a:p>
          <a:p>
            <a:r>
              <a:rPr lang="en-US" dirty="0"/>
              <a:t>Over 12 months the raw score went up 1.95 points.  If we equate 1 point different to 6% lower spend, then it's 12% lower spend of $995 per member (based on $8,500 cost per year). </a:t>
            </a:r>
          </a:p>
          <a:p>
            <a:r>
              <a:rPr lang="en-US" dirty="0"/>
              <a:t>Average</a:t>
            </a:r>
          </a:p>
          <a:p>
            <a:r>
              <a:rPr lang="en-US" dirty="0"/>
              <a:t>If we took the average of these improvements, it's $1,815 in savings a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96088-6744-A04A-940A-9481872C778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7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19"/>
            <a:ext cx="6217920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005840"/>
            <a:ext cx="8229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0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3672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74"/>
            <a:ext cx="8229600" cy="7649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40088"/>
            <a:ext cx="2133600" cy="20101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0472675-99FA-FB40-A8A6-3F0D4B4688B4}" type="datetime1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840088"/>
            <a:ext cx="2895600" cy="20101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lIns="68580" rIns="68580"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798166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2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89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74"/>
            <a:ext cx="8229600" cy="764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4AB02A5-4FE5-49D9-9E24-09F23B90C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lIns="68580" rIns="68580"/>
          <a:lstStyle/>
          <a:p>
            <a:fld id="{6294C92D-0306-4E69-9CD3-20855E849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2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ful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05840"/>
            <a:ext cx="8229600" cy="384048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0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ful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400800" cy="6400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HPSM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4206240"/>
            <a:ext cx="173355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5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ful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51760"/>
            <a:ext cx="6400800" cy="914400"/>
          </a:xfrm>
          <a:prstGeom prst="rect">
            <a:avLst/>
          </a:prstGeom>
        </p:spPr>
        <p:txBody>
          <a:bodyPr wrap="square" lIns="91440" tIns="0" rIns="9144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  <a:cs typeface="Source Sans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400800" cy="64008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HPSM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4206240"/>
            <a:ext cx="173355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1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fu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PSM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4206240"/>
            <a:ext cx="173355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2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005840"/>
            <a:ext cx="8229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65760"/>
            <a:ext cx="8229600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9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57200" y="128016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400"/>
            <a:r>
              <a:rPr lang="en-US" sz="4800" b="0" dirty="0" smtClean="0">
                <a:solidFill>
                  <a:srgbClr val="CFD6DC"/>
                </a:solidFill>
                <a:cs typeface="Calibri"/>
              </a:rPr>
              <a:t>“</a:t>
            </a:r>
            <a:endParaRPr lang="en-US" sz="4800" b="0" dirty="0">
              <a:solidFill>
                <a:srgbClr val="CFD6DC"/>
              </a:solidFill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265176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400"/>
            <a:r>
              <a:rPr lang="en-US" sz="4800" b="0" dirty="0" smtClean="0">
                <a:solidFill>
                  <a:srgbClr val="CFD6DC"/>
                </a:solidFill>
                <a:cs typeface="Calibri"/>
              </a:rPr>
              <a:t>“</a:t>
            </a:r>
            <a:endParaRPr lang="en-US" sz="4800" b="0" dirty="0">
              <a:solidFill>
                <a:srgbClr val="CFD6DC"/>
              </a:solidFill>
              <a:cs typeface="Calibri"/>
            </a:endParaRPr>
          </a:p>
        </p:txBody>
      </p:sp>
      <p:sp>
        <p:nvSpPr>
          <p:cNvPr id="11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640080" y="1371600"/>
            <a:ext cx="914400" cy="914400"/>
          </a:xfrm>
          <a:prstGeom prst="ellipse">
            <a:avLst/>
          </a:prstGeom>
          <a:ln>
            <a:solidFill>
              <a:schemeClr val="accent1"/>
            </a:solidFill>
            <a:prstDash val="dash"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25"/>
          </p:nvPr>
        </p:nvSpPr>
        <p:spPr>
          <a:xfrm>
            <a:off x="640080" y="2743200"/>
            <a:ext cx="914400" cy="914400"/>
          </a:xfrm>
          <a:prstGeom prst="ellipse">
            <a:avLst/>
          </a:prstGeom>
          <a:ln>
            <a:solidFill>
              <a:schemeClr val="accent1"/>
            </a:solidFill>
            <a:prstDash val="dash"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1737360" y="1463040"/>
            <a:ext cx="6766560" cy="731520"/>
          </a:xfrm>
        </p:spPr>
        <p:txBody>
          <a:bodyPr lIns="91440" tIns="0" rIns="91440" b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737360" y="2834640"/>
            <a:ext cx="6766560" cy="731520"/>
          </a:xfrm>
        </p:spPr>
        <p:txBody>
          <a:bodyPr lIns="91440" tIns="0" rIns="91440" b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86400" y="1005840"/>
            <a:ext cx="3200400" cy="3657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199" y="1005840"/>
            <a:ext cx="493776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0" y="0"/>
            <a:ext cx="9144000" cy="5143500"/>
          </a:xfrm>
        </p:spPr>
        <p:txBody>
          <a:bodyPr t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457200" y="3291840"/>
            <a:ext cx="2011680" cy="365760"/>
          </a:xfrm>
          <a:solidFill>
            <a:srgbClr val="FFFFFF">
              <a:alpha val="69804"/>
            </a:srgbClr>
          </a:solidFill>
        </p:spPr>
        <p:txBody>
          <a:bodyPr lIns="91440" tIns="91440" rIns="91440" bIns="9144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solidFill>
                  <a:schemeClr val="accent1"/>
                </a:solidFill>
                <a:latin typeface="+mn-lt"/>
                <a:cs typeface="News Cycle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457200" y="3749040"/>
            <a:ext cx="2011680" cy="914400"/>
          </a:xfrm>
          <a:solidFill>
            <a:srgbClr val="FFFFFF">
              <a:alpha val="69804"/>
            </a:srgbClr>
          </a:solidFill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  <a:ea typeface="News Cycl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560320" y="3291840"/>
            <a:ext cx="2011680" cy="365760"/>
          </a:xfrm>
          <a:solidFill>
            <a:srgbClr val="FFFFFF">
              <a:alpha val="69804"/>
            </a:srgbClr>
          </a:solidFill>
        </p:spPr>
        <p:txBody>
          <a:bodyPr lIns="91440" tIns="91440" rIns="91440" bIns="9144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solidFill>
                  <a:schemeClr val="accent1"/>
                </a:solidFill>
                <a:latin typeface="+mn-lt"/>
                <a:cs typeface="News Cycle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560320" y="3749040"/>
            <a:ext cx="2011680" cy="914400"/>
          </a:xfrm>
          <a:solidFill>
            <a:srgbClr val="FFFFFF">
              <a:alpha val="69804"/>
            </a:srgbClr>
          </a:solidFill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  <a:ea typeface="News Cycl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81"/>
          </p:nvPr>
        </p:nvSpPr>
        <p:spPr>
          <a:xfrm>
            <a:off x="4663440" y="3291840"/>
            <a:ext cx="2011680" cy="365760"/>
          </a:xfrm>
          <a:solidFill>
            <a:srgbClr val="FFFFFF">
              <a:alpha val="69804"/>
            </a:srgbClr>
          </a:solidFill>
        </p:spPr>
        <p:txBody>
          <a:bodyPr lIns="91440" tIns="91440" rIns="91440" bIns="9144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solidFill>
                  <a:schemeClr val="accent1"/>
                </a:solidFill>
                <a:latin typeface="+mn-lt"/>
                <a:cs typeface="News Cycle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82"/>
          </p:nvPr>
        </p:nvSpPr>
        <p:spPr>
          <a:xfrm>
            <a:off x="4663440" y="3749040"/>
            <a:ext cx="2011680" cy="914400"/>
          </a:xfrm>
          <a:solidFill>
            <a:srgbClr val="FFFFFF">
              <a:alpha val="69804"/>
            </a:srgbClr>
          </a:solidFill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  <a:ea typeface="News Cycl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83"/>
          </p:nvPr>
        </p:nvSpPr>
        <p:spPr>
          <a:xfrm>
            <a:off x="6766560" y="3291840"/>
            <a:ext cx="1920240" cy="365760"/>
          </a:xfrm>
          <a:solidFill>
            <a:srgbClr val="FFFFFF">
              <a:alpha val="69804"/>
            </a:srgbClr>
          </a:solidFill>
        </p:spPr>
        <p:txBody>
          <a:bodyPr lIns="91440" tIns="91440" rIns="91440" bIns="9144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solidFill>
                  <a:schemeClr val="accent1"/>
                </a:solidFill>
                <a:latin typeface="+mn-lt"/>
                <a:cs typeface="News Cycle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84"/>
          </p:nvPr>
        </p:nvSpPr>
        <p:spPr>
          <a:xfrm>
            <a:off x="6766560" y="3749040"/>
            <a:ext cx="1920240" cy="914400"/>
          </a:xfrm>
          <a:solidFill>
            <a:srgbClr val="FFFFFF">
              <a:alpha val="69804"/>
            </a:srgbClr>
          </a:solidFill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  <a:ea typeface="News Cycl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51760"/>
            <a:ext cx="6400800" cy="914400"/>
          </a:xfrm>
          <a:prstGeom prst="rect">
            <a:avLst/>
          </a:prstGeom>
        </p:spPr>
        <p:txBody>
          <a:bodyPr wrap="square" lIns="91440" tIns="0" rIns="91440" bIns="0" anchor="t" anchorCtr="0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  <a:cs typeface="Source Sans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400800" cy="64008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400800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52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217920" cy="640080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8229600" cy="3657600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 dirty="0" smtClean="0"/>
              <a:t>First level or subtitle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63840" y="4754880"/>
            <a:ext cx="822960" cy="274320"/>
          </a:xfrm>
          <a:prstGeom prst="rect">
            <a:avLst/>
          </a:prstGeom>
        </p:spPr>
        <p:txBody>
          <a:bodyPr wrap="none" tIns="91440" bIns="91440" anchor="ctr" anchorCtr="0"/>
          <a:lstStyle>
            <a:lvl1pPr algn="r">
              <a:defRPr sz="1600"/>
            </a:lvl1pPr>
          </a:lstStyle>
          <a:p>
            <a:fld id="{ED94C80A-E9C7-40D5-8ED5-957DF5DC9F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274320"/>
            <a:ext cx="173355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678" r:id="rId3"/>
    <p:sldLayoutId id="2147483707" r:id="rId4"/>
    <p:sldLayoutId id="2147483654" r:id="rId5"/>
    <p:sldLayoutId id="2147483691" r:id="rId6"/>
    <p:sldLayoutId id="2147483711" r:id="rId7"/>
    <p:sldLayoutId id="2147483712" r:id="rId8"/>
    <p:sldLayoutId id="2147483679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accent5"/>
          </a:solidFill>
          <a:latin typeface="Source Sans Pro"/>
          <a:ea typeface="+mj-ea"/>
          <a:cs typeface="Source Sans Pro"/>
        </a:defRPr>
      </a:lvl1pPr>
    </p:titleStyle>
    <p:bodyStyle>
      <a:lvl1pPr marL="27432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864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Source Sans Pro" panose="020B0503030403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Source Sans Pro" panose="020B0503030403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8229600" cy="3840480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52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662" r:id="rId2"/>
    <p:sldLayoutId id="2147483704" r:id="rId3"/>
    <p:sldLayoutId id="214748370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lang="en-US" sz="3200" kern="1200">
          <a:solidFill>
            <a:schemeClr val="tx1"/>
          </a:solidFill>
          <a:latin typeface="Source Sans Pro"/>
          <a:ea typeface="+mj-ea"/>
          <a:cs typeface="Source Sans Pro"/>
        </a:defRPr>
      </a:lvl1pPr>
    </p:titleStyle>
    <p:bodyStyle>
      <a:lvl1pPr marL="27432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864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6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2296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6"/>
        </a:buClr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9728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6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71600" indent="-274320" algn="l" defTabSz="457200" rtl="0" eaLnBrk="1" latinLnBrk="0" hangingPunct="1">
        <a:spcBef>
          <a:spcPts val="600"/>
        </a:spcBef>
        <a:spcAft>
          <a:spcPts val="600"/>
        </a:spcAft>
        <a:buClr>
          <a:schemeClr val="accent6"/>
        </a:buClr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tif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960519"/>
            <a:ext cx="6400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ACAP CEO Summit</a:t>
            </a:r>
            <a:br>
              <a:rPr lang="en-US" dirty="0" smtClean="0"/>
            </a:br>
            <a:r>
              <a:rPr lang="en-US" dirty="0" smtClean="0"/>
              <a:t>June 29,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Social Determinants:</a:t>
            </a:r>
            <a:br>
              <a:rPr lang="en-US" sz="3600" dirty="0" smtClean="0"/>
            </a:br>
            <a:r>
              <a:rPr lang="en-US" sz="3600" dirty="0" smtClean="0"/>
              <a:t>Social Isolation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65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10233" y="122830"/>
            <a:ext cx="2197289" cy="9553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700" y="191195"/>
            <a:ext cx="6217920" cy="640080"/>
          </a:xfrm>
        </p:spPr>
        <p:txBody>
          <a:bodyPr>
            <a:noAutofit/>
          </a:bodyPr>
          <a:lstStyle/>
          <a:p>
            <a:r>
              <a:rPr lang="en-US" dirty="0" smtClean="0"/>
              <a:t>The People Behind the Pilot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02" y="857800"/>
            <a:ext cx="2628900" cy="207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120" y="857800"/>
            <a:ext cx="2762398" cy="2071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86" y="3040431"/>
            <a:ext cx="2630615" cy="1972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8" b="20501"/>
          <a:stretch/>
        </p:blipFill>
        <p:spPr>
          <a:xfrm>
            <a:off x="6328793" y="952695"/>
            <a:ext cx="2743714" cy="1975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0" r="17188" b="13848"/>
          <a:stretch/>
        </p:blipFill>
        <p:spPr>
          <a:xfrm>
            <a:off x="6328793" y="3017520"/>
            <a:ext cx="2743714" cy="2085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5" t="2599" r="18699" b="15954"/>
          <a:stretch/>
        </p:blipFill>
        <p:spPr>
          <a:xfrm>
            <a:off x="3200400" y="3013960"/>
            <a:ext cx="2711118" cy="21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10233" y="122830"/>
            <a:ext cx="2197289" cy="9553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Program Expansion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52234"/>
              </p:ext>
            </p:extLst>
          </p:nvPr>
        </p:nvGraphicFramePr>
        <p:xfrm>
          <a:off x="579120" y="3224480"/>
          <a:ext cx="3458490" cy="141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490"/>
              </a:tblGrid>
              <a:tr h="488801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2017-2018</a:t>
                      </a:r>
                      <a:endParaRPr lang="en-US" sz="2800" b="0" dirty="0"/>
                    </a:p>
                  </a:txBody>
                  <a:tcPr marL="182880"/>
                </a:tc>
              </a:tr>
              <a:tr h="9006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 Members</a:t>
                      </a:r>
                    </a:p>
                    <a:p>
                      <a:r>
                        <a:rPr lang="en-US" sz="2400" dirty="0" smtClean="0"/>
                        <a:t>3 Groups</a:t>
                      </a:r>
                      <a:endParaRPr lang="en-US" sz="2400" dirty="0"/>
                    </a:p>
                  </a:txBody>
                  <a:tcPr marL="18288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42251"/>
              </p:ext>
            </p:extLst>
          </p:nvPr>
        </p:nvGraphicFramePr>
        <p:xfrm>
          <a:off x="4450387" y="1122541"/>
          <a:ext cx="3636709" cy="353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709"/>
              </a:tblGrid>
              <a:tr h="576530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2018-2019</a:t>
                      </a:r>
                      <a:endParaRPr lang="en-US" sz="2800" b="0" dirty="0"/>
                    </a:p>
                  </a:txBody>
                  <a:tcPr marL="18288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560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</a:t>
                      </a:r>
                      <a:r>
                        <a:rPr lang="en-US" sz="2400" baseline="0" dirty="0" smtClean="0"/>
                        <a:t> Members</a:t>
                      </a:r>
                    </a:p>
                    <a:p>
                      <a:r>
                        <a:rPr lang="en-US" sz="2400" dirty="0" smtClean="0"/>
                        <a:t>50 Groups</a:t>
                      </a:r>
                    </a:p>
                    <a:p>
                      <a:r>
                        <a:rPr lang="en-US" sz="2400" dirty="0" smtClean="0"/>
                        <a:t>50/50 MMP and non-MMP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Additional Focus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Enrollment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HRA/</a:t>
                      </a:r>
                      <a:r>
                        <a:rPr lang="en-US" sz="2400" baseline="0" dirty="0" smtClean="0"/>
                        <a:t> ICPs</a:t>
                      </a:r>
                      <a:endParaRPr lang="en-US" sz="2400" dirty="0"/>
                    </a:p>
                  </a:txBody>
                  <a:tcPr marL="1828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0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olfcreekcompany.com/wp-content/uploads/2017/04/effective-questions-300x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06" y="1123117"/>
            <a:ext cx="6601704" cy="36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khoan\AppData\Local\Microsoft\Windows\Temporary Internet Files\Content.Outlook\T2WKXVGA\California_St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5676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10233" y="122830"/>
            <a:ext cx="2197289" cy="9553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24709" y="169957"/>
            <a:ext cx="5146158" cy="3614738"/>
          </a:xfrm>
        </p:spPr>
        <p:txBody>
          <a:bodyPr tIns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 smtClean="0"/>
              <a:t>Health Plan of San Mateo</a:t>
            </a:r>
            <a:br>
              <a:rPr lang="en-US" altLang="en-US" sz="3600" dirty="0" smtClean="0"/>
            </a:br>
            <a:r>
              <a:rPr lang="en-US" altLang="en-US" sz="3600" dirty="0" smtClean="0"/>
              <a:t>	</a:t>
            </a:r>
            <a:r>
              <a:rPr lang="en-US" altLang="en-US" sz="3600" dirty="0" smtClean="0">
                <a:solidFill>
                  <a:schemeClr val="tx2"/>
                </a:solidFill>
              </a:rPr>
              <a:t>119,000 	Medicaid</a:t>
            </a:r>
            <a:br>
              <a:rPr lang="en-US" altLang="en-US" sz="3600" dirty="0" smtClean="0">
                <a:solidFill>
                  <a:schemeClr val="tx2"/>
                </a:solidFill>
              </a:rPr>
            </a:br>
            <a:r>
              <a:rPr lang="en-US" altLang="en-US" sz="3600" dirty="0" smtClean="0">
                <a:solidFill>
                  <a:schemeClr val="tx2"/>
                </a:solidFill>
              </a:rPr>
              <a:t>	     9,100	MMP</a:t>
            </a:r>
          </a:p>
        </p:txBody>
      </p:sp>
    </p:spTree>
    <p:extLst>
      <p:ext uri="{BB962C8B-B14F-4D97-AF65-F5344CB8AC3E}">
        <p14:creationId xmlns:p14="http://schemas.microsoft.com/office/powerpoint/2010/main" val="3615715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60157"/>
            <a:ext cx="9144000" cy="606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122803"/>
            <a:ext cx="8229600" cy="3657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Housing Assistance</a:t>
            </a:r>
          </a:p>
          <a:p>
            <a:r>
              <a:rPr lang="en-US" sz="2800" dirty="0" smtClean="0"/>
              <a:t>Home visits</a:t>
            </a:r>
          </a:p>
          <a:p>
            <a:r>
              <a:rPr lang="en-US" sz="2800" dirty="0" smtClean="0"/>
              <a:t>Transportation</a:t>
            </a:r>
          </a:p>
          <a:p>
            <a:r>
              <a:rPr lang="en-US" sz="2800" dirty="0" smtClean="0"/>
              <a:t>Social Isolation</a:t>
            </a:r>
          </a:p>
          <a:p>
            <a:r>
              <a:rPr lang="en-US" sz="2800" dirty="0" smtClean="0"/>
              <a:t>Food Insecurity/ Nutrition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Strategic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" y="122830"/>
            <a:ext cx="9144000" cy="9006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613" y="1057473"/>
            <a:ext cx="1473797" cy="11053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019" y="1047700"/>
            <a:ext cx="418646" cy="4186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22283" y="1443524"/>
            <a:ext cx="158606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Pain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627" y="3730496"/>
            <a:ext cx="1457729" cy="10850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27186" y="3763540"/>
            <a:ext cx="685316" cy="379352"/>
            <a:chOff x="5361428" y="5712697"/>
            <a:chExt cx="1041384" cy="611016"/>
          </a:xfrm>
        </p:grpSpPr>
        <p:sp>
          <p:nvSpPr>
            <p:cNvPr id="74" name="Freeform 73"/>
            <p:cNvSpPr/>
            <p:nvPr/>
          </p:nvSpPr>
          <p:spPr>
            <a:xfrm>
              <a:off x="5361428" y="6009516"/>
              <a:ext cx="1041384" cy="314197"/>
            </a:xfrm>
            <a:custGeom>
              <a:avLst/>
              <a:gdLst>
                <a:gd name="connsiteX0" fmla="*/ 890873 w 1041384"/>
                <a:gd name="connsiteY0" fmla="*/ 0 h 314197"/>
                <a:gd name="connsiteX1" fmla="*/ 952458 w 1041384"/>
                <a:gd name="connsiteY1" fmla="*/ 26456 h 314197"/>
                <a:gd name="connsiteX2" fmla="*/ 1041384 w 1041384"/>
                <a:gd name="connsiteY2" fmla="*/ 129642 h 314197"/>
                <a:gd name="connsiteX3" fmla="*/ 520692 w 1041384"/>
                <a:gd name="connsiteY3" fmla="*/ 314197 h 314197"/>
                <a:gd name="connsiteX4" fmla="*/ 0 w 1041384"/>
                <a:gd name="connsiteY4" fmla="*/ 129642 h 314197"/>
                <a:gd name="connsiteX5" fmla="*/ 88926 w 1041384"/>
                <a:gd name="connsiteY5" fmla="*/ 26456 h 314197"/>
                <a:gd name="connsiteX6" fmla="*/ 131674 w 1041384"/>
                <a:gd name="connsiteY6" fmla="*/ 8092 h 314197"/>
                <a:gd name="connsiteX7" fmla="*/ 131674 w 1041384"/>
                <a:gd name="connsiteY7" fmla="*/ 53753 h 314197"/>
                <a:gd name="connsiteX8" fmla="*/ 130179 w 1041384"/>
                <a:gd name="connsiteY8" fmla="*/ 54271 h 314197"/>
                <a:gd name="connsiteX9" fmla="*/ 49749 w 1041384"/>
                <a:gd name="connsiteY9" fmla="*/ 129642 h 314197"/>
                <a:gd name="connsiteX10" fmla="*/ 520692 w 1041384"/>
                <a:gd name="connsiteY10" fmla="*/ 264448 h 314197"/>
                <a:gd name="connsiteX11" fmla="*/ 991635 w 1041384"/>
                <a:gd name="connsiteY11" fmla="*/ 129642 h 314197"/>
                <a:gd name="connsiteX12" fmla="*/ 911205 w 1041384"/>
                <a:gd name="connsiteY12" fmla="*/ 54271 h 314197"/>
                <a:gd name="connsiteX13" fmla="*/ 890873 w 1041384"/>
                <a:gd name="connsiteY13" fmla="*/ 47217 h 314197"/>
                <a:gd name="connsiteX14" fmla="*/ 890873 w 1041384"/>
                <a:gd name="connsiteY14" fmla="*/ 0 h 31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1384" h="314197">
                  <a:moveTo>
                    <a:pt x="890873" y="0"/>
                  </a:moveTo>
                  <a:lnTo>
                    <a:pt x="952458" y="26456"/>
                  </a:lnTo>
                  <a:cubicBezTo>
                    <a:pt x="1008601" y="55911"/>
                    <a:pt x="1041384" y="91420"/>
                    <a:pt x="1041384" y="129642"/>
                  </a:cubicBezTo>
                  <a:cubicBezTo>
                    <a:pt x="1041384" y="231569"/>
                    <a:pt x="808262" y="314197"/>
                    <a:pt x="520692" y="314197"/>
                  </a:cubicBezTo>
                  <a:cubicBezTo>
                    <a:pt x="233122" y="314197"/>
                    <a:pt x="0" y="231569"/>
                    <a:pt x="0" y="129642"/>
                  </a:cubicBezTo>
                  <a:cubicBezTo>
                    <a:pt x="0" y="91420"/>
                    <a:pt x="32783" y="55911"/>
                    <a:pt x="88926" y="26456"/>
                  </a:cubicBezTo>
                  <a:lnTo>
                    <a:pt x="131674" y="8092"/>
                  </a:lnTo>
                  <a:lnTo>
                    <a:pt x="131674" y="53753"/>
                  </a:lnTo>
                  <a:lnTo>
                    <a:pt x="130179" y="54271"/>
                  </a:lnTo>
                  <a:cubicBezTo>
                    <a:pt x="79400" y="75786"/>
                    <a:pt x="49749" y="101723"/>
                    <a:pt x="49749" y="129642"/>
                  </a:cubicBezTo>
                  <a:cubicBezTo>
                    <a:pt x="49749" y="204093"/>
                    <a:pt x="260597" y="264448"/>
                    <a:pt x="520692" y="264448"/>
                  </a:cubicBezTo>
                  <a:cubicBezTo>
                    <a:pt x="780787" y="264448"/>
                    <a:pt x="991635" y="204093"/>
                    <a:pt x="991635" y="129642"/>
                  </a:cubicBezTo>
                  <a:cubicBezTo>
                    <a:pt x="991635" y="101723"/>
                    <a:pt x="961985" y="75786"/>
                    <a:pt x="911205" y="54271"/>
                  </a:cubicBezTo>
                  <a:lnTo>
                    <a:pt x="890873" y="47217"/>
                  </a:lnTo>
                  <a:lnTo>
                    <a:pt x="89087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1212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80257" y="5712697"/>
              <a:ext cx="969212" cy="550842"/>
              <a:chOff x="5380257" y="5712697"/>
              <a:chExt cx="969212" cy="550842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0000" y="5819118"/>
                <a:ext cx="477190" cy="444421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72279" y="5712697"/>
                <a:ext cx="477190" cy="444421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80257" y="5734104"/>
                <a:ext cx="477190" cy="444421"/>
              </a:xfrm>
              <a:prstGeom prst="rect">
                <a:avLst/>
              </a:prstGeom>
            </p:spPr>
          </p:pic>
        </p:grpSp>
      </p:grpSp>
      <p:sp>
        <p:nvSpPr>
          <p:cNvPr id="76" name="TextBox 75"/>
          <p:cNvSpPr txBox="1"/>
          <p:nvPr/>
        </p:nvSpPr>
        <p:spPr>
          <a:xfrm>
            <a:off x="6018479" y="4291692"/>
            <a:ext cx="14725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Wellness Ring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443" y="2378807"/>
            <a:ext cx="514939" cy="51493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841" y="2356436"/>
            <a:ext cx="1430251" cy="116055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7528096" y="2833684"/>
            <a:ext cx="147337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Chair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Volleyball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26121" y="4172081"/>
            <a:ext cx="158223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Wellness Ring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7871" y="1026240"/>
            <a:ext cx="2773733" cy="41145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91440" rIns="182880" rtlCol="0" anchor="t"/>
          <a:lstStyle/>
          <a:p>
            <a:r>
              <a:rPr lang="en-US" sz="2400" dirty="0" smtClean="0">
                <a:solidFill>
                  <a:schemeClr val="tx2"/>
                </a:solidFill>
              </a:rPr>
              <a:t>HPSM Pilot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50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3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Medicare eligible older adults living in the community</a:t>
            </a:r>
          </a:p>
          <a:p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5733" y="1023436"/>
            <a:ext cx="3022138" cy="4120064"/>
            <a:chOff x="5325978" y="1364581"/>
            <a:chExt cx="3744652" cy="5056180"/>
          </a:xfrm>
        </p:grpSpPr>
        <p:sp>
          <p:nvSpPr>
            <p:cNvPr id="64" name="Rectangle 63"/>
            <p:cNvSpPr/>
            <p:nvPr/>
          </p:nvSpPr>
          <p:spPr>
            <a:xfrm rot="16200000">
              <a:off x="4647831" y="2042728"/>
              <a:ext cx="5056180" cy="3699886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9000">
                  <a:schemeClr val="tx2">
                    <a:lumMod val="20000"/>
                    <a:lumOff val="80000"/>
                    <a:alpha val="2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lvl="1">
                <a:buClr>
                  <a:srgbClr val="D33320">
                    <a:lumMod val="75000"/>
                  </a:srgbClr>
                </a:buClr>
                <a:tabLst>
                  <a:tab pos="342900" algn="l"/>
                </a:tabLst>
              </a:pPr>
              <a:endParaRPr lang="en-US" sz="1100" dirty="0">
                <a:solidFill>
                  <a:srgbClr val="21212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87820" y="2925412"/>
              <a:ext cx="2019367" cy="828386"/>
              <a:chOff x="7149150" y="4508935"/>
              <a:chExt cx="3185012" cy="130655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9150" y="4535178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24549" y="5154609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20193" y="4508935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2004" y="4514026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65015" y="4514026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30691" y="4514026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90274" y="4514026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31403" y="5133455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1193" y="5133455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0983" y="5133455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81613" y="5133455"/>
                <a:ext cx="709613" cy="66088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80772" y="5133455"/>
                <a:ext cx="709613" cy="660884"/>
              </a:xfrm>
              <a:prstGeom prst="rect">
                <a:avLst/>
              </a:prstGeom>
            </p:spPr>
          </p:pic>
        </p:grpSp>
        <p:sp>
          <p:nvSpPr>
            <p:cNvPr id="53" name="Rectangle 52"/>
            <p:cNvSpPr/>
            <p:nvPr/>
          </p:nvSpPr>
          <p:spPr>
            <a:xfrm>
              <a:off x="6502026" y="1368022"/>
              <a:ext cx="144313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E68323"/>
                  </a:solidFill>
                </a:rPr>
                <a:t>Onboard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46658" y="1763776"/>
              <a:ext cx="3583216" cy="1133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Clr>
                  <a:srgbClr val="D33320"/>
                </a:buClr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212121"/>
                  </a:solidFill>
                </a:rPr>
                <a:t>Call center and mailers</a:t>
              </a:r>
            </a:p>
            <a:p>
              <a:pPr marL="171450" indent="-171450">
                <a:buClr>
                  <a:srgbClr val="D33320"/>
                </a:buClr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212121"/>
                  </a:solidFill>
                </a:rPr>
                <a:t>Weekly small group facilitated meetings</a:t>
              </a:r>
              <a:endParaRPr lang="en-US" dirty="0">
                <a:solidFill>
                  <a:srgbClr val="21212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52605" y="3834576"/>
              <a:ext cx="3306003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Clr>
                  <a:srgbClr val="D33320"/>
                </a:buClr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212121"/>
                  </a:solidFill>
                </a:rPr>
                <a:t>Goal: </a:t>
              </a:r>
              <a:r>
                <a:rPr lang="en-US" dirty="0" smtClean="0">
                  <a:solidFill>
                    <a:srgbClr val="212121"/>
                  </a:solidFill>
                </a:rPr>
                <a:t>make one friend </a:t>
              </a:r>
              <a:endParaRPr lang="en-US" dirty="0">
                <a:solidFill>
                  <a:srgbClr val="21212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52593" y="5560297"/>
              <a:ext cx="1041384" cy="606318"/>
              <a:chOff x="6710283" y="4965411"/>
              <a:chExt cx="1041384" cy="606318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52280" y="4970776"/>
                <a:ext cx="477190" cy="44442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9940" y="5071832"/>
                <a:ext cx="477190" cy="444421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12219" y="4965411"/>
                <a:ext cx="477190" cy="444421"/>
              </a:xfrm>
              <a:prstGeom prst="rect">
                <a:avLst/>
              </a:prstGeom>
            </p:spPr>
          </p:pic>
          <p:sp>
            <p:nvSpPr>
              <p:cNvPr id="71" name="Freeform 70"/>
              <p:cNvSpPr/>
              <p:nvPr/>
            </p:nvSpPr>
            <p:spPr>
              <a:xfrm>
                <a:off x="6710283" y="5257532"/>
                <a:ext cx="1041384" cy="314197"/>
              </a:xfrm>
              <a:custGeom>
                <a:avLst/>
                <a:gdLst>
                  <a:gd name="connsiteX0" fmla="*/ 890873 w 1041384"/>
                  <a:gd name="connsiteY0" fmla="*/ 0 h 314197"/>
                  <a:gd name="connsiteX1" fmla="*/ 952458 w 1041384"/>
                  <a:gd name="connsiteY1" fmla="*/ 26456 h 314197"/>
                  <a:gd name="connsiteX2" fmla="*/ 1041384 w 1041384"/>
                  <a:gd name="connsiteY2" fmla="*/ 129642 h 314197"/>
                  <a:gd name="connsiteX3" fmla="*/ 520692 w 1041384"/>
                  <a:gd name="connsiteY3" fmla="*/ 314197 h 314197"/>
                  <a:gd name="connsiteX4" fmla="*/ 0 w 1041384"/>
                  <a:gd name="connsiteY4" fmla="*/ 129642 h 314197"/>
                  <a:gd name="connsiteX5" fmla="*/ 88926 w 1041384"/>
                  <a:gd name="connsiteY5" fmla="*/ 26456 h 314197"/>
                  <a:gd name="connsiteX6" fmla="*/ 131674 w 1041384"/>
                  <a:gd name="connsiteY6" fmla="*/ 8092 h 314197"/>
                  <a:gd name="connsiteX7" fmla="*/ 131674 w 1041384"/>
                  <a:gd name="connsiteY7" fmla="*/ 53753 h 314197"/>
                  <a:gd name="connsiteX8" fmla="*/ 130179 w 1041384"/>
                  <a:gd name="connsiteY8" fmla="*/ 54271 h 314197"/>
                  <a:gd name="connsiteX9" fmla="*/ 49749 w 1041384"/>
                  <a:gd name="connsiteY9" fmla="*/ 129642 h 314197"/>
                  <a:gd name="connsiteX10" fmla="*/ 520692 w 1041384"/>
                  <a:gd name="connsiteY10" fmla="*/ 264448 h 314197"/>
                  <a:gd name="connsiteX11" fmla="*/ 991635 w 1041384"/>
                  <a:gd name="connsiteY11" fmla="*/ 129642 h 314197"/>
                  <a:gd name="connsiteX12" fmla="*/ 911205 w 1041384"/>
                  <a:gd name="connsiteY12" fmla="*/ 54271 h 314197"/>
                  <a:gd name="connsiteX13" fmla="*/ 890873 w 1041384"/>
                  <a:gd name="connsiteY13" fmla="*/ 47217 h 314197"/>
                  <a:gd name="connsiteX14" fmla="*/ 890873 w 1041384"/>
                  <a:gd name="connsiteY14" fmla="*/ 0 h 31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1384" h="314197">
                    <a:moveTo>
                      <a:pt x="890873" y="0"/>
                    </a:moveTo>
                    <a:lnTo>
                      <a:pt x="952458" y="26456"/>
                    </a:lnTo>
                    <a:cubicBezTo>
                      <a:pt x="1008601" y="55911"/>
                      <a:pt x="1041384" y="91420"/>
                      <a:pt x="1041384" y="129642"/>
                    </a:cubicBezTo>
                    <a:cubicBezTo>
                      <a:pt x="1041384" y="231569"/>
                      <a:pt x="808262" y="314197"/>
                      <a:pt x="520692" y="314197"/>
                    </a:cubicBezTo>
                    <a:cubicBezTo>
                      <a:pt x="233122" y="314197"/>
                      <a:pt x="0" y="231569"/>
                      <a:pt x="0" y="129642"/>
                    </a:cubicBezTo>
                    <a:cubicBezTo>
                      <a:pt x="0" y="91420"/>
                      <a:pt x="32783" y="55911"/>
                      <a:pt x="88926" y="26456"/>
                    </a:cubicBezTo>
                    <a:lnTo>
                      <a:pt x="131674" y="8092"/>
                    </a:lnTo>
                    <a:lnTo>
                      <a:pt x="131674" y="53753"/>
                    </a:lnTo>
                    <a:lnTo>
                      <a:pt x="130179" y="54271"/>
                    </a:lnTo>
                    <a:cubicBezTo>
                      <a:pt x="79400" y="75786"/>
                      <a:pt x="49749" y="101723"/>
                      <a:pt x="49749" y="129642"/>
                    </a:cubicBezTo>
                    <a:cubicBezTo>
                      <a:pt x="49749" y="204093"/>
                      <a:pt x="260597" y="264448"/>
                      <a:pt x="520692" y="264448"/>
                    </a:cubicBezTo>
                    <a:cubicBezTo>
                      <a:pt x="780787" y="264448"/>
                      <a:pt x="991635" y="204093"/>
                      <a:pt x="991635" y="129642"/>
                    </a:cubicBezTo>
                    <a:cubicBezTo>
                      <a:pt x="991635" y="101723"/>
                      <a:pt x="961985" y="75786"/>
                      <a:pt x="911205" y="54271"/>
                    </a:cubicBezTo>
                    <a:lnTo>
                      <a:pt x="890873" y="47217"/>
                    </a:lnTo>
                    <a:lnTo>
                      <a:pt x="890873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12121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482912" y="4885338"/>
              <a:ext cx="1428503" cy="717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D33320">
                      <a:lumMod val="75000"/>
                    </a:srgbClr>
                  </a:solidFill>
                </a:rPr>
                <a:t>Health</a:t>
              </a:r>
            </a:p>
            <a:p>
              <a:pPr algn="ctr"/>
              <a:r>
                <a:rPr lang="en-US" sz="1600" b="1" dirty="0" smtClean="0">
                  <a:solidFill>
                    <a:srgbClr val="D33320">
                      <a:lumMod val="75000"/>
                    </a:srgbClr>
                  </a:solidFill>
                </a:rPr>
                <a:t>promotion</a:t>
              </a:r>
              <a:endParaRPr lang="en-US" sz="1600" b="1" dirty="0">
                <a:solidFill>
                  <a:srgbClr val="D33320">
                    <a:lumMod val="75000"/>
                  </a:srgbClr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445143" y="4319990"/>
              <a:ext cx="1420558" cy="4154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D33320">
                      <a:lumMod val="75000"/>
                    </a:srgbClr>
                  </a:solidFill>
                </a:rPr>
                <a:t>Movement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387888" y="5111896"/>
              <a:ext cx="1682742" cy="4154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D33320">
                      <a:lumMod val="75000"/>
                    </a:srgbClr>
                  </a:solidFill>
                </a:rPr>
                <a:t>Socialization</a:t>
              </a:r>
              <a:endParaRPr lang="en-US" b="1" dirty="0">
                <a:solidFill>
                  <a:srgbClr val="D33320">
                    <a:lumMod val="75000"/>
                  </a:srgb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5744" y="5464313"/>
              <a:ext cx="793594" cy="793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7692" y="4631961"/>
              <a:ext cx="772186" cy="772186"/>
            </a:xfrm>
            <a:prstGeom prst="rect">
              <a:avLst/>
            </a:prstGeom>
          </p:spPr>
        </p:pic>
      </p:grpSp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6217920" cy="640080"/>
          </a:xfrm>
        </p:spPr>
        <p:txBody>
          <a:bodyPr>
            <a:noAutofit/>
          </a:bodyPr>
          <a:lstStyle/>
          <a:p>
            <a:r>
              <a:rPr lang="en-US" dirty="0" smtClean="0"/>
              <a:t>Connect for Life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6" grpId="0"/>
      <p:bldP spid="82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19496"/>
            <a:ext cx="9144000" cy="606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Positive impact on mental and physical health</a:t>
            </a:r>
          </a:p>
          <a:p>
            <a:r>
              <a:rPr lang="en-US" sz="2800" dirty="0" smtClean="0"/>
              <a:t>Nudge desired member behaviors</a:t>
            </a:r>
          </a:p>
          <a:p>
            <a:r>
              <a:rPr lang="en-US" sz="2800" dirty="0" smtClean="0"/>
              <a:t>Enrollment and retention</a:t>
            </a:r>
          </a:p>
          <a:p>
            <a:r>
              <a:rPr lang="en-US" sz="2800" dirty="0" smtClean="0"/>
              <a:t>No limited to duals/ MMP or senior population</a:t>
            </a:r>
          </a:p>
          <a:p>
            <a:r>
              <a:rPr lang="en-US" sz="2800" dirty="0" smtClean="0"/>
              <a:t>Personal interaction, mixed cohort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13997" y="231708"/>
            <a:ext cx="9157997" cy="7039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1715866" y="1379929"/>
            <a:ext cx="1200922" cy="4632653"/>
          </a:xfrm>
          <a:prstGeom prst="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99000">
                <a:schemeClr val="tx2">
                  <a:lumMod val="20000"/>
                  <a:lumOff val="80000"/>
                  <a:alpha val="20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rtlCol="0" anchor="ctr"/>
          <a:lstStyle/>
          <a:p>
            <a:pPr marL="0" lvl="1">
              <a:buClr>
                <a:srgbClr val="D33320">
                  <a:lumMod val="75000"/>
                </a:srgbClr>
              </a:buClr>
              <a:tabLst>
                <a:tab pos="342900" algn="l"/>
              </a:tabLst>
            </a:pPr>
            <a:endParaRPr lang="en-US" sz="1100" dirty="0">
              <a:solidFill>
                <a:srgbClr val="21212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1726322" y="-388726"/>
            <a:ext cx="1166014" cy="4646650"/>
          </a:xfrm>
          <a:prstGeom prst="rect">
            <a:avLst/>
          </a:prstGeom>
          <a:gradFill>
            <a:gsLst>
              <a:gs pos="1000">
                <a:schemeClr val="accent2">
                  <a:lumMod val="20000"/>
                  <a:lumOff val="80000"/>
                </a:schemeClr>
              </a:gs>
              <a:gs pos="99000">
                <a:schemeClr val="tx2">
                  <a:lumMod val="20000"/>
                  <a:lumOff val="80000"/>
                  <a:alpha val="20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rtlCol="0" anchor="ctr"/>
          <a:lstStyle/>
          <a:p>
            <a:pPr marL="0" lvl="1">
              <a:buClr>
                <a:srgbClr val="D33320">
                  <a:lumMod val="75000"/>
                </a:srgbClr>
              </a:buClr>
              <a:tabLst>
                <a:tab pos="342900" algn="l"/>
              </a:tabLst>
            </a:pPr>
            <a:endParaRPr lang="en-US" sz="1100" dirty="0">
              <a:solidFill>
                <a:srgbClr val="21212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5980" y="3091179"/>
            <a:ext cx="1125813" cy="1125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9876" y="1626408"/>
            <a:ext cx="153402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rgbClr val="D33320">
                    <a:lumMod val="75000"/>
                  </a:srgbClr>
                </a:solidFill>
              </a:rPr>
              <a:t>MENTAL </a:t>
            </a:r>
          </a:p>
          <a:p>
            <a:r>
              <a:rPr lang="en-US" b="1" dirty="0">
                <a:solidFill>
                  <a:srgbClr val="D33320">
                    <a:lumMod val="75000"/>
                  </a:srgbClr>
                </a:solidFill>
              </a:rPr>
              <a:t>COMPONENT </a:t>
            </a:r>
          </a:p>
          <a:p>
            <a:r>
              <a:rPr lang="en-US" b="1" dirty="0">
                <a:solidFill>
                  <a:srgbClr val="D33320">
                    <a:lumMod val="75000"/>
                  </a:srgbClr>
                </a:solidFill>
              </a:rPr>
              <a:t>SCORE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3871" y="3322536"/>
            <a:ext cx="153402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rgbClr val="E68323">
                    <a:lumMod val="75000"/>
                  </a:srgbClr>
                </a:solidFill>
              </a:rPr>
              <a:t>PHYSICAL COMPONENT SCORE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3" y="1458305"/>
            <a:ext cx="848228" cy="9384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96770" y="832284"/>
            <a:ext cx="214977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Health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0" y="831270"/>
            <a:ext cx="1119537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rgbClr val="1F497D">
                    <a:lumMod val="60000"/>
                    <a:lumOff val="40000"/>
                  </a:srgbClr>
                </a:solidFill>
              </a:defRPr>
            </a:lvl1pPr>
          </a:lstStyle>
          <a:p>
            <a:r>
              <a:rPr lang="en-US" dirty="0"/>
              <a:t>N = </a:t>
            </a:r>
            <a:r>
              <a:rPr lang="en-US" dirty="0" smtClean="0"/>
              <a:t>320</a:t>
            </a:r>
            <a:endParaRPr lang="en-US" dirty="0"/>
          </a:p>
        </p:txBody>
      </p:sp>
      <p:sp>
        <p:nvSpPr>
          <p:cNvPr id="43" name="Up Arrow 42"/>
          <p:cNvSpPr/>
          <p:nvPr/>
        </p:nvSpPr>
        <p:spPr>
          <a:xfrm>
            <a:off x="2281598" y="1458305"/>
            <a:ext cx="901964" cy="742363"/>
          </a:xfrm>
          <a:prstGeom prst="upArrow">
            <a:avLst>
              <a:gd name="adj1" fmla="val 50000"/>
              <a:gd name="adj2" fmla="val 5193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pts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83562" y="1616472"/>
            <a:ext cx="1379357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>
                <a:solidFill>
                  <a:srgbClr val="212121"/>
                </a:solidFill>
              </a:rPr>
              <a:t>31% improvement</a:t>
            </a:r>
          </a:p>
        </p:txBody>
      </p:sp>
      <p:sp>
        <p:nvSpPr>
          <p:cNvPr id="40" name="Up Arrow 39"/>
          <p:cNvSpPr/>
          <p:nvPr/>
        </p:nvSpPr>
        <p:spPr>
          <a:xfrm>
            <a:off x="2299150" y="3230088"/>
            <a:ext cx="918942" cy="763601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pts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18092" y="3411146"/>
            <a:ext cx="142790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>
                <a:solidFill>
                  <a:srgbClr val="212121"/>
                </a:solidFill>
              </a:rPr>
              <a:t>12%  improvement</a:t>
            </a:r>
          </a:p>
          <a:p>
            <a:endParaRPr lang="en-US" sz="1500" b="1" dirty="0">
              <a:solidFill>
                <a:srgbClr val="21212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5052" y="836423"/>
            <a:ext cx="255444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Projected Economics </a:t>
            </a:r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6" name="Isosceles Triangle 28"/>
          <p:cNvSpPr/>
          <p:nvPr/>
        </p:nvSpPr>
        <p:spPr>
          <a:xfrm rot="5400000">
            <a:off x="2861509" y="2573679"/>
            <a:ext cx="4318541" cy="820575"/>
          </a:xfrm>
          <a:prstGeom prst="triangle">
            <a:avLst/>
          </a:prstGeom>
          <a:gradFill>
            <a:gsLst>
              <a:gs pos="11000">
                <a:schemeClr val="bg1">
                  <a:alpha val="0"/>
                </a:schemeClr>
              </a:gs>
              <a:gs pos="87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22225">
            <a:solidFill>
              <a:schemeClr val="bg1">
                <a:alpha val="5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552960" y="1252651"/>
          <a:ext cx="3479665" cy="18033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79665"/>
              </a:tblGrid>
              <a:tr h="379768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Health outcomes     Expenses</a:t>
                      </a:r>
                    </a:p>
                  </a:txBody>
                  <a:tcPr marL="68580" marR="68580" marT="34290" marB="34290"/>
                </a:tc>
              </a:tr>
              <a:tr h="7378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-13997" y="4491485"/>
            <a:ext cx="525976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charset="0"/>
              <a:buChar char="•"/>
            </a:pPr>
            <a:r>
              <a:rPr lang="en-US" sz="1100" dirty="0">
                <a:solidFill>
                  <a:srgbClr val="212121"/>
                </a:solidFill>
              </a:rPr>
              <a:t>MCS stands for Mental Component Score that assesses mental health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100" dirty="0">
                <a:solidFill>
                  <a:srgbClr val="212121"/>
                </a:solidFill>
              </a:rPr>
              <a:t>PCS  stands for Physical Component Score which assesses physical health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100" dirty="0">
                <a:solidFill>
                  <a:srgbClr val="212121"/>
                </a:solidFill>
              </a:rPr>
              <a:t>Medical expense reduction assumes 8% utilization and average RAF of 1.0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600" y="1824315"/>
            <a:ext cx="422925" cy="467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222" y="1914285"/>
            <a:ext cx="622606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dirty="0">
                <a:solidFill>
                  <a:srgbClr val="212121"/>
                </a:solidFill>
              </a:rPr>
              <a:t>+5 pts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114" y="2451698"/>
            <a:ext cx="530594" cy="5305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72295" y="2541669"/>
            <a:ext cx="622606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dirty="0">
                <a:solidFill>
                  <a:srgbClr val="212121"/>
                </a:solidFill>
              </a:rPr>
              <a:t>+2 pts</a:t>
            </a:r>
          </a:p>
        </p:txBody>
      </p:sp>
      <p:sp>
        <p:nvSpPr>
          <p:cNvPr id="35" name="Up Arrow 34"/>
          <p:cNvSpPr/>
          <p:nvPr/>
        </p:nvSpPr>
        <p:spPr>
          <a:xfrm rot="5400000">
            <a:off x="7212197" y="1764148"/>
            <a:ext cx="365095" cy="573413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Up Arrow 36"/>
          <p:cNvSpPr/>
          <p:nvPr/>
        </p:nvSpPr>
        <p:spPr>
          <a:xfrm rot="5400000">
            <a:off x="7222459" y="2394931"/>
            <a:ext cx="365095" cy="573413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Up Arrow 37"/>
          <p:cNvSpPr/>
          <p:nvPr/>
        </p:nvSpPr>
        <p:spPr>
          <a:xfrm rot="10800000">
            <a:off x="7912844" y="1815703"/>
            <a:ext cx="262379" cy="412088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80232" y="1854954"/>
            <a:ext cx="619400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>
                <a:solidFill>
                  <a:srgbClr val="212121"/>
                </a:solidFill>
              </a:rPr>
              <a:t>$2635</a:t>
            </a:r>
            <a:endParaRPr lang="en-US" sz="1500" dirty="0">
              <a:solidFill>
                <a:srgbClr val="212121"/>
              </a:solidFill>
            </a:endParaRPr>
          </a:p>
        </p:txBody>
      </p:sp>
      <p:sp>
        <p:nvSpPr>
          <p:cNvPr id="53" name="Up Arrow 52"/>
          <p:cNvSpPr/>
          <p:nvPr/>
        </p:nvSpPr>
        <p:spPr>
          <a:xfrm rot="10800000">
            <a:off x="7912844" y="2486537"/>
            <a:ext cx="262379" cy="412088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44027" y="2525788"/>
            <a:ext cx="523220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dirty="0">
                <a:solidFill>
                  <a:srgbClr val="212121"/>
                </a:solidFill>
              </a:rPr>
              <a:t>$995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6374" y="3353043"/>
            <a:ext cx="370819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Clr>
                <a:srgbClr val="FF0000"/>
              </a:buClr>
              <a:buFont typeface="Wingdings" charset="2"/>
              <a:buChar char="Ø"/>
            </a:pP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b="1" dirty="0">
                <a:solidFill>
                  <a:srgbClr val="212121"/>
                </a:solidFill>
              </a:rPr>
              <a:t>On average the service saves $1815 PMPY in health spend.</a:t>
            </a:r>
          </a:p>
        </p:txBody>
      </p:sp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457199" y="191195"/>
            <a:ext cx="8575425" cy="640080"/>
          </a:xfrm>
        </p:spPr>
        <p:txBody>
          <a:bodyPr>
            <a:noAutofit/>
          </a:bodyPr>
          <a:lstStyle/>
          <a:p>
            <a:r>
              <a:rPr lang="en-US" dirty="0" smtClean="0"/>
              <a:t>Positive Impact on Mental and Physical Health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4719" y="468735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 Source: Wider Circle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61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39" grpId="0"/>
      <p:bldP spid="40" grpId="0" animBg="1"/>
      <p:bldP spid="44" grpId="0"/>
      <p:bldP spid="50" grpId="0"/>
      <p:bldP spid="3" grpId="0"/>
      <p:bldP spid="32" grpId="0"/>
      <p:bldP spid="35" grpId="0" animBg="1"/>
      <p:bldP spid="37" grpId="0" animBg="1"/>
      <p:bldP spid="38" grpId="0" animBg="1"/>
      <p:bldP spid="52" grpId="0"/>
      <p:bldP spid="53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25127"/>
            <a:ext cx="9144000" cy="11299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Positive impact on mental and physical health</a:t>
            </a:r>
          </a:p>
          <a:p>
            <a:r>
              <a:rPr lang="en-US" sz="2800" dirty="0" smtClean="0"/>
              <a:t>Nudge desired member behaviors</a:t>
            </a:r>
          </a:p>
          <a:p>
            <a:r>
              <a:rPr lang="en-US" sz="2800" dirty="0" smtClean="0"/>
              <a:t>Support enrollment and retention</a:t>
            </a:r>
          </a:p>
          <a:p>
            <a:r>
              <a:rPr lang="en-US" sz="2800" dirty="0" smtClean="0"/>
              <a:t>Not limited to duals/ MMP or senior population</a:t>
            </a:r>
          </a:p>
          <a:p>
            <a:r>
              <a:rPr lang="en-US" sz="2800" dirty="0" smtClean="0"/>
              <a:t>Personal interaction, mixed cohort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614166" y="8"/>
            <a:ext cx="5529834" cy="5143492"/>
          </a:xfrm>
          <a:prstGeom prst="rect">
            <a:avLst/>
          </a:prstGeom>
        </p:spPr>
      </p:pic>
      <p:sp>
        <p:nvSpPr>
          <p:cNvPr id="14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38" y="-360"/>
            <a:ext cx="7101526" cy="514385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39" y="-360"/>
            <a:ext cx="6058539" cy="514385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950244"/>
            <a:ext cx="3711322" cy="19884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4100" dirty="0">
                <a:solidFill>
                  <a:schemeClr val="tx1"/>
                </a:solidFill>
              </a:rPr>
              <a:t>Video of </a:t>
            </a:r>
            <a:r>
              <a:rPr lang="en-US" sz="4100" dirty="0" smtClean="0">
                <a:solidFill>
                  <a:schemeClr val="tx1"/>
                </a:solidFill>
              </a:rPr>
              <a:t>Program Graduation</a:t>
            </a:r>
            <a:endParaRPr lang="en-US" sz="4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65155"/>
            <a:ext cx="9144000" cy="11299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Positive impact on mental and physical health</a:t>
            </a:r>
          </a:p>
          <a:p>
            <a:r>
              <a:rPr lang="en-US" sz="2800" dirty="0" smtClean="0"/>
              <a:t>Nudge desired member behaviors</a:t>
            </a:r>
          </a:p>
          <a:p>
            <a:r>
              <a:rPr lang="en-US" sz="2800" dirty="0" smtClean="0"/>
              <a:t>Support enrollment and retention</a:t>
            </a:r>
          </a:p>
          <a:p>
            <a:r>
              <a:rPr lang="en-US" sz="2800" dirty="0" smtClean="0"/>
              <a:t>Not limited to duals/ MMP or senior population</a:t>
            </a:r>
          </a:p>
          <a:p>
            <a:r>
              <a:rPr lang="en-US" sz="2800" dirty="0" smtClean="0"/>
              <a:t>Personal interaction, mixed cohort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94C80A-E9C7-40D5-8ED5-957DF5DC9F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SM_Powerpoint_Template_Colorful_Wide_Jan-2018">
  <a:themeElements>
    <a:clrScheme name="HPSM Presentation">
      <a:dk1>
        <a:srgbClr val="000000"/>
      </a:dk1>
      <a:lt1>
        <a:sysClr val="window" lastClr="FFFFFF"/>
      </a:lt1>
      <a:dk2>
        <a:srgbClr val="003B49"/>
      </a:dk2>
      <a:lt2>
        <a:srgbClr val="F2F2F2"/>
      </a:lt2>
      <a:accent1>
        <a:srgbClr val="00587C"/>
      </a:accent1>
      <a:accent2>
        <a:srgbClr val="4EC3E0"/>
      </a:accent2>
      <a:accent3>
        <a:srgbClr val="319B42"/>
      </a:accent3>
      <a:accent4>
        <a:srgbClr val="9B3259"/>
      </a:accent4>
      <a:accent5>
        <a:srgbClr val="DC4405"/>
      </a:accent5>
      <a:accent6>
        <a:srgbClr val="F18B21"/>
      </a:accent6>
      <a:hlink>
        <a:srgbClr val="005978"/>
      </a:hlink>
      <a:folHlink>
        <a:srgbClr val="4EC3E0"/>
      </a:folHlink>
    </a:clrScheme>
    <a:fontScheme name="HPSM Sans">
      <a:majorFont>
        <a:latin typeface="Source Sans Pro"/>
        <a:ea typeface="Source Han Sans TC Bold"/>
        <a:cs typeface=""/>
      </a:majorFont>
      <a:minorFont>
        <a:latin typeface="Source Sans Pro"/>
        <a:ea typeface="Source Han Sans T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lorful">
  <a:themeElements>
    <a:clrScheme name="HPSM Presentation">
      <a:dk1>
        <a:srgbClr val="000000"/>
      </a:dk1>
      <a:lt1>
        <a:sysClr val="window" lastClr="FFFFFF"/>
      </a:lt1>
      <a:dk2>
        <a:srgbClr val="003B49"/>
      </a:dk2>
      <a:lt2>
        <a:srgbClr val="F2F2F2"/>
      </a:lt2>
      <a:accent1>
        <a:srgbClr val="00587C"/>
      </a:accent1>
      <a:accent2>
        <a:srgbClr val="4EC3E0"/>
      </a:accent2>
      <a:accent3>
        <a:srgbClr val="319B42"/>
      </a:accent3>
      <a:accent4>
        <a:srgbClr val="9B3259"/>
      </a:accent4>
      <a:accent5>
        <a:srgbClr val="DC4405"/>
      </a:accent5>
      <a:accent6>
        <a:srgbClr val="F18B21"/>
      </a:accent6>
      <a:hlink>
        <a:srgbClr val="005978"/>
      </a:hlink>
      <a:folHlink>
        <a:srgbClr val="4EC3E0"/>
      </a:folHlink>
    </a:clrScheme>
    <a:fontScheme name="HPSM Sans">
      <a:majorFont>
        <a:latin typeface="Source Sans Pro"/>
        <a:ea typeface="Source Han Sans TC Bold"/>
        <a:cs typeface=""/>
      </a:majorFont>
      <a:minorFont>
        <a:latin typeface="Source Sans Pro"/>
        <a:ea typeface="Source Han Sans T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HPSM Colors">
      <a:dk1>
        <a:srgbClr val="003B49"/>
      </a:dk1>
      <a:lt1>
        <a:sysClr val="window" lastClr="FFFFFF"/>
      </a:lt1>
      <a:dk2>
        <a:srgbClr val="005978"/>
      </a:dk2>
      <a:lt2>
        <a:srgbClr val="43C5E4"/>
      </a:lt2>
      <a:accent1>
        <a:srgbClr val="2E9A47"/>
      </a:accent1>
      <a:accent2>
        <a:srgbClr val="81BD41"/>
      </a:accent2>
      <a:accent3>
        <a:srgbClr val="FFD200"/>
      </a:accent3>
      <a:accent4>
        <a:srgbClr val="F5A81C"/>
      </a:accent4>
      <a:accent5>
        <a:srgbClr val="DF4825"/>
      </a:accent5>
      <a:accent6>
        <a:srgbClr val="632D50"/>
      </a:accent6>
      <a:hlink>
        <a:srgbClr val="005978"/>
      </a:hlink>
      <a:folHlink>
        <a:srgbClr val="43C5E4"/>
      </a:folHlink>
    </a:clrScheme>
    <a:fontScheme name="HPSM Sans">
      <a:majorFont>
        <a:latin typeface="Source Sans Pro"/>
        <a:ea typeface="Source Han Sans TC Bold"/>
        <a:cs typeface=""/>
      </a:majorFont>
      <a:minorFont>
        <a:latin typeface="Source Sans Pro"/>
        <a:ea typeface="Source Han Sans T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HPSM Colors">
      <a:dk1>
        <a:srgbClr val="003B49"/>
      </a:dk1>
      <a:lt1>
        <a:sysClr val="window" lastClr="FFFFFF"/>
      </a:lt1>
      <a:dk2>
        <a:srgbClr val="005978"/>
      </a:dk2>
      <a:lt2>
        <a:srgbClr val="43C5E4"/>
      </a:lt2>
      <a:accent1>
        <a:srgbClr val="2E9A47"/>
      </a:accent1>
      <a:accent2>
        <a:srgbClr val="81BD41"/>
      </a:accent2>
      <a:accent3>
        <a:srgbClr val="FFD200"/>
      </a:accent3>
      <a:accent4>
        <a:srgbClr val="F5A81C"/>
      </a:accent4>
      <a:accent5>
        <a:srgbClr val="DF4825"/>
      </a:accent5>
      <a:accent6>
        <a:srgbClr val="632D50"/>
      </a:accent6>
      <a:hlink>
        <a:srgbClr val="005978"/>
      </a:hlink>
      <a:folHlink>
        <a:srgbClr val="43C5E4"/>
      </a:folHlink>
    </a:clrScheme>
    <a:fontScheme name="HPSM Sans">
      <a:majorFont>
        <a:latin typeface="Source Sans Pro"/>
        <a:ea typeface="Source Han Sans TC Bold"/>
        <a:cs typeface=""/>
      </a:majorFont>
      <a:minorFont>
        <a:latin typeface="Source Sans Pro"/>
        <a:ea typeface="Source Han Sans T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HPSM_Powerpoint_Template_Colorful_Wide_Jan-2018</Template>
  <TotalTime>150</TotalTime>
  <Words>277</Words>
  <Application>Microsoft Office PowerPoint</Application>
  <PresentationFormat>On-screen Show (16:9)</PresentationFormat>
  <Paragraphs>92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Wingdings</vt:lpstr>
      <vt:lpstr>Source Sans Pro</vt:lpstr>
      <vt:lpstr>Source Han Sans TC Bold</vt:lpstr>
      <vt:lpstr>Mission Gothic Regular</vt:lpstr>
      <vt:lpstr>Calibri</vt:lpstr>
      <vt:lpstr>News Cycle</vt:lpstr>
      <vt:lpstr>Source Han Sans TC Regular</vt:lpstr>
      <vt:lpstr>HPSM_Powerpoint_Template_Colorful_Wide_Jan-2018</vt:lpstr>
      <vt:lpstr>Colorful</vt:lpstr>
      <vt:lpstr>Social Determinants: Social Isolation</vt:lpstr>
      <vt:lpstr>Health Plan of San Mateo  119,000  Medicaid       9,100 MMP</vt:lpstr>
      <vt:lpstr>Strategic Initiatives</vt:lpstr>
      <vt:lpstr>Connect for Life Program</vt:lpstr>
      <vt:lpstr>Lessons Learned</vt:lpstr>
      <vt:lpstr>Positive Impact on Mental and Physical Health</vt:lpstr>
      <vt:lpstr>Lessons Learned</vt:lpstr>
      <vt:lpstr>Video of Program Graduation</vt:lpstr>
      <vt:lpstr>Lessons Learned</vt:lpstr>
      <vt:lpstr>The People Behind the Pilot</vt:lpstr>
      <vt:lpstr>Program Expansion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wkadmin</dc:creator>
  <cp:lastModifiedBy>wkadmin</cp:lastModifiedBy>
  <cp:revision>31</cp:revision>
  <dcterms:created xsi:type="dcterms:W3CDTF">2018-06-27T13:37:11Z</dcterms:created>
  <dcterms:modified xsi:type="dcterms:W3CDTF">2018-06-28T20:00:23Z</dcterms:modified>
</cp:coreProperties>
</file>