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17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74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005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955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090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28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187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446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506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82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83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3ADB-511C-4848-B077-D1CF480485CE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1B6DD-A518-47FF-BD17-D30228C57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846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ealthfacts.org/profileind.jsp?cat=6&amp;sub=76&amp;rgn=16" TargetMode="External"/><Relationship Id="rId4" Type="http://schemas.openxmlformats.org/officeDocument/2006/relationships/hyperlink" Target="http://www.sncservices.com/Achieving%20Optimal%20Care%20Coordination%20for%20Dual%20Eligibles-%20FINA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s.gov/Medicare-Medicaid-Coordination/Medicare-and-Medicaid-Coordination/Medicare-Medicaid-Coordination-Office/StateProfil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ACAP Dual </a:t>
            </a:r>
            <a:r>
              <a:rPr lang="en-US" dirty="0" err="1" smtClean="0"/>
              <a:t>Eligibles</a:t>
            </a:r>
            <a:r>
              <a:rPr lang="en-US" dirty="0" smtClean="0"/>
              <a:t> Toolkit:</a:t>
            </a:r>
            <a:br>
              <a:rPr lang="en-US" dirty="0" smtClean="0"/>
            </a:br>
            <a:r>
              <a:rPr lang="en-US" dirty="0" smtClean="0"/>
              <a:t>Summary Data for Indiana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 smtClean="0"/>
              <a:t>Compiled by: Special Needs Consulting Services (SNCS)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1000"/>
            <a:ext cx="15938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53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Information, Indiana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Indiana </a:t>
            </a:r>
            <a:r>
              <a:rPr lang="en-US" dirty="0"/>
              <a:t>has roughly </a:t>
            </a:r>
            <a:r>
              <a:rPr lang="en-US" dirty="0" smtClean="0"/>
              <a:t>78,500 </a:t>
            </a:r>
            <a:r>
              <a:rPr lang="en-US" dirty="0"/>
              <a:t>“full duals”</a:t>
            </a:r>
          </a:p>
          <a:p>
            <a:pPr lvl="1"/>
            <a:r>
              <a:rPr lang="en-US" dirty="0" smtClean="0"/>
              <a:t>52% </a:t>
            </a:r>
            <a:r>
              <a:rPr lang="en-US" dirty="0"/>
              <a:t>of these persons are age 65+</a:t>
            </a:r>
          </a:p>
          <a:p>
            <a:r>
              <a:rPr lang="en-US" dirty="0"/>
              <a:t>The full duals’ annual costs (across Medicaid and Medicare) now total approximately $300 billion – roughly $50,000 per person per year</a:t>
            </a:r>
          </a:p>
          <a:p>
            <a:pPr lvl="1"/>
            <a:r>
              <a:rPr lang="en-US" dirty="0"/>
              <a:t>65% of these expenditures are paid for by Medicaid </a:t>
            </a:r>
          </a:p>
          <a:p>
            <a:pPr lvl="1"/>
            <a:r>
              <a:rPr lang="en-US" dirty="0"/>
              <a:t>SNCS estimates that 3</a:t>
            </a:r>
            <a:r>
              <a:rPr lang="en-US" dirty="0" smtClean="0"/>
              <a:t>% </a:t>
            </a:r>
            <a:r>
              <a:rPr lang="en-US" dirty="0"/>
              <a:t>of  the </a:t>
            </a:r>
            <a:r>
              <a:rPr lang="en-US" dirty="0" smtClean="0"/>
              <a:t>Indiana duals</a:t>
            </a:r>
            <a:r>
              <a:rPr lang="en-US" dirty="0"/>
              <a:t>’ costs are currently paid via </a:t>
            </a:r>
            <a:r>
              <a:rPr lang="en-US" dirty="0" smtClean="0"/>
              <a:t>capitation</a:t>
            </a:r>
            <a:r>
              <a:rPr lang="en-US" dirty="0"/>
              <a:t> </a:t>
            </a:r>
            <a:r>
              <a:rPr lang="en-US" dirty="0" smtClean="0"/>
              <a:t>97% </a:t>
            </a:r>
            <a:r>
              <a:rPr lang="en-US" dirty="0"/>
              <a:t>via FFS</a:t>
            </a:r>
          </a:p>
          <a:p>
            <a:r>
              <a:rPr lang="en-US" dirty="0" smtClean="0"/>
              <a:t>MCOs </a:t>
            </a:r>
            <a:r>
              <a:rPr lang="en-US" dirty="0"/>
              <a:t>interested in serving duals under this demonstration need to engage in significant preparations during CY2012 (and CY2013)</a:t>
            </a:r>
          </a:p>
          <a:p>
            <a:pPr lvl="1"/>
            <a:r>
              <a:rPr lang="en-US" dirty="0"/>
              <a:t>Average lifetime revenue for </a:t>
            </a:r>
            <a:r>
              <a:rPr lang="en-US" u="sng" dirty="0"/>
              <a:t>each</a:t>
            </a:r>
            <a:r>
              <a:rPr lang="en-US" dirty="0"/>
              <a:t> dual eligible enrolled is likely </a:t>
            </a:r>
            <a:r>
              <a:rPr lang="en-US" dirty="0" smtClean="0"/>
              <a:t>to approach or </a:t>
            </a:r>
            <a:r>
              <a:rPr lang="en-US" dirty="0"/>
              <a:t>exceed $500,000, since most duals will remain eligible and enrolled for remainder of their lives (which should average &gt; 10 years)</a:t>
            </a:r>
          </a:p>
          <a:p>
            <a:pPr lvl="1"/>
            <a:r>
              <a:rPr lang="en-US" dirty="0"/>
              <a:t>The high needs and high costs, coupled with the “rest of life” enrollment dynamic, creates profound and exciting care coordination opportunities</a:t>
            </a:r>
          </a:p>
          <a:p>
            <a:pPr lvl="1"/>
            <a:r>
              <a:rPr lang="en-US" dirty="0"/>
              <a:t>Moving </a:t>
            </a:r>
            <a:r>
              <a:rPr lang="en-US" dirty="0" smtClean="0"/>
              <a:t>Indiana’s duals </a:t>
            </a:r>
            <a:r>
              <a:rPr lang="en-US" dirty="0"/>
              <a:t>into coordinated care also makes market positioning critically </a:t>
            </a:r>
            <a:r>
              <a:rPr lang="en-US"/>
              <a:t>important</a:t>
            </a:r>
            <a:r>
              <a:rPr lang="en-US" smtClean="0"/>
              <a:t> for </a:t>
            </a:r>
            <a:r>
              <a:rPr lang="en-US" dirty="0"/>
              <a:t>MCOs interested in serving this </a:t>
            </a:r>
            <a:r>
              <a:rPr lang="en-US" dirty="0" smtClean="0"/>
              <a:t>subgroup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44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Estimated PMPM Cost, </a:t>
            </a:r>
            <a:br>
              <a:rPr lang="en-US" dirty="0"/>
            </a:br>
            <a:r>
              <a:rPr lang="en-US" dirty="0" smtClean="0"/>
              <a:t>Indiana </a:t>
            </a:r>
            <a:r>
              <a:rPr lang="en-US" dirty="0"/>
              <a:t>Full Duals, 2008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146" t="2001" r="1150" b="2196"/>
          <a:stretch/>
        </p:blipFill>
        <p:spPr bwMode="auto">
          <a:xfrm>
            <a:off x="899770" y="1765004"/>
            <a:ext cx="7253630" cy="4242391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70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Estimated </a:t>
            </a:r>
            <a:r>
              <a:rPr lang="en-US" dirty="0" smtClean="0"/>
              <a:t>Total Dollar Cost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smtClean="0"/>
              <a:t>Indiana </a:t>
            </a:r>
            <a:r>
              <a:rPr lang="en-US" dirty="0"/>
              <a:t>Full Duals, 2008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794" r="1349" b="2239"/>
          <a:stretch/>
        </p:blipFill>
        <p:spPr bwMode="auto">
          <a:xfrm>
            <a:off x="577901" y="1676400"/>
            <a:ext cx="8108899" cy="4022651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22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Publicly Available Resources Containing Data and/or Other Information About </a:t>
            </a:r>
            <a:r>
              <a:rPr lang="en-US" sz="2800" dirty="0" smtClean="0"/>
              <a:t>Indiana’s Dual </a:t>
            </a:r>
            <a:r>
              <a:rPr lang="en-US" sz="2800" dirty="0" err="1"/>
              <a:t>Eligibles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Medicare-Medicaid Enrollee State Profile, </a:t>
            </a:r>
            <a:r>
              <a:rPr lang="en-US" dirty="0" smtClean="0"/>
              <a:t>Indiana, Centers </a:t>
            </a:r>
            <a:r>
              <a:rPr lang="en-US" dirty="0"/>
              <a:t>for Medicare &amp; Medicaid Services</a:t>
            </a:r>
          </a:p>
          <a:p>
            <a:pPr>
              <a:buNone/>
            </a:pPr>
            <a:r>
              <a:rPr lang="en-US" b="1" dirty="0">
                <a:hlinkClick r:id="rId2"/>
              </a:rPr>
              <a:t>	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www.integratedcareresourcecenter.com/PDFs/StateProfileIN.pdf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Indiana, Dual </a:t>
            </a:r>
            <a:r>
              <a:rPr lang="en-US" dirty="0" err="1"/>
              <a:t>Eligibles</a:t>
            </a:r>
            <a:r>
              <a:rPr lang="en-US" dirty="0"/>
              <a:t>: State Health Facts, Kaiser Family </a:t>
            </a:r>
            <a:r>
              <a:rPr lang="en-US" dirty="0" smtClean="0"/>
              <a:t>Foundation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www.statehealthfacts.org/profileind.jsp?cat=6&amp;sub=76&amp;rgn=16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Achieving </a:t>
            </a:r>
            <a:r>
              <a:rPr lang="en-US" dirty="0"/>
              <a:t>Optimal Care Coordination for Medicaid/Medicare Dual </a:t>
            </a:r>
            <a:r>
              <a:rPr lang="en-US" dirty="0" err="1"/>
              <a:t>Eligibles</a:t>
            </a:r>
            <a:r>
              <a:rPr lang="en-US" dirty="0"/>
              <a:t>, August 2011, </a:t>
            </a:r>
            <a:r>
              <a:rPr lang="en-US" dirty="0" smtClean="0"/>
              <a:t>Special </a:t>
            </a:r>
            <a:r>
              <a:rPr lang="en-US" dirty="0"/>
              <a:t>Needs Consulting Services (Joel </a:t>
            </a:r>
            <a:r>
              <a:rPr lang="en-US" dirty="0" err="1"/>
              <a:t>Menges</a:t>
            </a:r>
            <a:r>
              <a:rPr lang="en-US" dirty="0"/>
              <a:t>, Jeremy </a:t>
            </a:r>
            <a:r>
              <a:rPr lang="en-US" dirty="0" err="1"/>
              <a:t>Batt</a:t>
            </a:r>
            <a:r>
              <a:rPr lang="en-US" dirty="0"/>
              <a:t>, </a:t>
            </a:r>
            <a:r>
              <a:rPr lang="en-US" dirty="0" err="1"/>
              <a:t>Kaleigh</a:t>
            </a:r>
            <a:r>
              <a:rPr lang="en-US" dirty="0"/>
              <a:t> </a:t>
            </a:r>
            <a:r>
              <a:rPr lang="en-US" dirty="0" err="1"/>
              <a:t>Beronja</a:t>
            </a:r>
            <a:r>
              <a:rPr lang="en-US" dirty="0"/>
              <a:t>, Jessica </a:t>
            </a:r>
            <a:r>
              <a:rPr lang="en-US" dirty="0" err="1"/>
              <a:t>Wiecezak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hlinkClick r:id="rId4"/>
              </a:rPr>
              <a:t>http://www.sncservices.com/Achieving%20Optimal%20Care%20Coordination%20for%20Dual%20Eligibles-%20FINAL.pdf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88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344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ACAP Dual Eligibles Toolkit: Summary Data for Indiana</vt:lpstr>
      <vt:lpstr>Key Information, Indiana</vt:lpstr>
      <vt:lpstr>Estimated PMPM Cost,  Indiana Full Duals, 2008</vt:lpstr>
      <vt:lpstr>Estimated Total Dollar Cost,  Indiana Full Duals, 2008</vt:lpstr>
      <vt:lpstr>Publicly Available Resources Containing Data and/or Other Information About Indiana’s Dual Eligibles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ACAP Dual Eligibles Toolkit: Summary Data for Indiana</dc:title>
  <dc:creator>Veronica</dc:creator>
  <cp:lastModifiedBy>Ryan Ashley</cp:lastModifiedBy>
  <cp:revision>2</cp:revision>
  <dcterms:created xsi:type="dcterms:W3CDTF">2012-10-02T17:26:44Z</dcterms:created>
  <dcterms:modified xsi:type="dcterms:W3CDTF">2012-10-02T17:27:57Z</dcterms:modified>
</cp:coreProperties>
</file>