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-assn.org/resources/doc/arc/il-state-proposal.pdf" TargetMode="External"/><Relationship Id="rId4" Type="http://schemas.openxmlformats.org/officeDocument/2006/relationships/hyperlink" Target="http://www.sncservices.com/Achieving%20Optimal%20Care%20Coordination%20for%20Dual%20Eligibles-%20FINAL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ms.gov/Medicare-Medicaid-Coordination/Medicare-and-Medicaid-Coordination/Medicare-Medicaid-Coordination-Office/StateProfile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87575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ACAP Dual </a:t>
            </a:r>
            <a:r>
              <a:rPr lang="en-US" dirty="0" err="1" smtClean="0"/>
              <a:t>Eligibles</a:t>
            </a:r>
            <a:r>
              <a:rPr lang="en-US" dirty="0" smtClean="0"/>
              <a:t> Toolkit:</a:t>
            </a:r>
            <a:br>
              <a:rPr lang="en-US" dirty="0" smtClean="0"/>
            </a:br>
            <a:r>
              <a:rPr lang="en-US" dirty="0" smtClean="0"/>
              <a:t>Summary Data for Illinois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r>
              <a:rPr lang="en-US" dirty="0" smtClean="0"/>
              <a:t>Compiled by: Special Needs Consulting Services (SNCS)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81000"/>
            <a:ext cx="159385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Key Information, Illinois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Illinois has roughly 290,000 “full duals”</a:t>
            </a:r>
          </a:p>
          <a:p>
            <a:pPr lvl="1"/>
            <a:r>
              <a:rPr lang="en-US" dirty="0" smtClean="0"/>
              <a:t>57% of these persons are age 65+</a:t>
            </a:r>
          </a:p>
          <a:p>
            <a:r>
              <a:rPr lang="en-US" dirty="0" smtClean="0"/>
              <a:t>The full duals’ annual costs (across Medicaid and Medicare) now total approximately $300 billion – roughly $50,000 per person per year</a:t>
            </a:r>
          </a:p>
          <a:p>
            <a:pPr lvl="1"/>
            <a:r>
              <a:rPr lang="en-US" dirty="0" smtClean="0"/>
              <a:t>65% of these expenditures are paid for by Medicaid </a:t>
            </a:r>
          </a:p>
          <a:p>
            <a:pPr lvl="1"/>
            <a:r>
              <a:rPr lang="en-US" dirty="0" smtClean="0"/>
              <a:t>SNCS estimates that 2% of the Illinois’ duals’ costs are currently paid via capitation; 98% via FFS</a:t>
            </a:r>
          </a:p>
          <a:p>
            <a:r>
              <a:rPr lang="en-US" dirty="0" smtClean="0"/>
              <a:t>Illinois plans to participate in CMS Capitation Alignment Demonstration, with initial enrollment effective January 2013</a:t>
            </a:r>
          </a:p>
          <a:p>
            <a:r>
              <a:rPr lang="en-US" dirty="0" err="1" smtClean="0"/>
              <a:t>MCOs</a:t>
            </a:r>
            <a:r>
              <a:rPr lang="en-US" dirty="0" smtClean="0"/>
              <a:t> interested in serving duals under this demonstration need to engage in significant preparations during CY2012 (and CY2013)</a:t>
            </a:r>
          </a:p>
          <a:p>
            <a:pPr lvl="1"/>
            <a:r>
              <a:rPr lang="en-US" dirty="0" smtClean="0"/>
              <a:t>Average lifetime revenue for </a:t>
            </a:r>
            <a:r>
              <a:rPr lang="en-US" u="sng" dirty="0" smtClean="0"/>
              <a:t>each</a:t>
            </a:r>
            <a:r>
              <a:rPr lang="en-US" dirty="0" smtClean="0"/>
              <a:t> dual eligible enrolled is likely </a:t>
            </a:r>
            <a:r>
              <a:rPr lang="en-US" dirty="0" smtClean="0"/>
              <a:t>to approach or </a:t>
            </a:r>
            <a:r>
              <a:rPr lang="en-US" dirty="0" smtClean="0"/>
              <a:t>exceed $500,000, since most duals will remain eligible and enrolled for remainder of their lives (which should average &gt; 10 years)</a:t>
            </a:r>
          </a:p>
          <a:p>
            <a:pPr lvl="1"/>
            <a:r>
              <a:rPr lang="en-US" dirty="0" smtClean="0"/>
              <a:t>The high needs and high costs, coupled with the “rest of life” enrollment dynamic, creates profound and exciting care coordination opportunities</a:t>
            </a:r>
          </a:p>
          <a:p>
            <a:pPr lvl="1"/>
            <a:r>
              <a:rPr lang="en-US" dirty="0" smtClean="0"/>
              <a:t>Moving Illinois’ duals into coordinated care also makes market positioning critically </a:t>
            </a:r>
            <a:r>
              <a:rPr lang="en-US" smtClean="0"/>
              <a:t>important</a:t>
            </a:r>
            <a:r>
              <a:rPr lang="en-US" smtClean="0"/>
              <a:t> for </a:t>
            </a:r>
            <a:r>
              <a:rPr lang="en-US" dirty="0" smtClean="0"/>
              <a:t>MCOs interested in serving this subgroup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Estimated PMPM Cost, </a:t>
            </a:r>
            <a:br>
              <a:rPr lang="en-US" dirty="0" smtClean="0"/>
            </a:br>
            <a:r>
              <a:rPr lang="en-US" dirty="0" smtClean="0"/>
              <a:t>Illinois Full Duals, 2008 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14400" y="1828800"/>
          <a:ext cx="7391400" cy="4191002"/>
        </p:xfrm>
        <a:graphic>
          <a:graphicData uri="http://schemas.openxmlformats.org/drawingml/2006/table">
            <a:tbl>
              <a:tblPr/>
              <a:tblGrid>
                <a:gridCol w="3427896"/>
                <a:gridCol w="1231900"/>
                <a:gridCol w="1231900"/>
                <a:gridCol w="1499704"/>
              </a:tblGrid>
              <a:tr h="2946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Illinois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 &lt;65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 65+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All Full Duals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</a:tr>
              <a:tr h="2946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 Eligibles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98,408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127,291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225,699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6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Medicaid Cost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$947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$946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$947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</a:tr>
              <a:tr h="3112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Nursing Home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$171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$587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$405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12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Capitated Care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$0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6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HCBS Waiver &amp; Prosthetics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$280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$193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$231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6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Personal Support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$135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$39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$81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6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ICF/MR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$237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$26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$118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6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All Other Medicaid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$125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$99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$110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12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Estimated Medicare Costs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$1,080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$1,301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$1,205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</a:tr>
              <a:tr h="2946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 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$378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$532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$465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6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 B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$372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$488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$438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6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 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$330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$281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$302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12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Costs, Medicaid &amp; Medicare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$2,027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$2,248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$2,152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Estimated Total Dollar Cost,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Illinois </a:t>
            </a:r>
            <a:r>
              <a:rPr lang="en-US" dirty="0" smtClean="0"/>
              <a:t>Full Duals, 2008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133600"/>
          <a:ext cx="7467600" cy="3937976"/>
        </p:xfrm>
        <a:graphic>
          <a:graphicData uri="http://schemas.openxmlformats.org/drawingml/2006/table">
            <a:tbl>
              <a:tblPr/>
              <a:tblGrid>
                <a:gridCol w="2862832"/>
                <a:gridCol w="1499579"/>
                <a:gridCol w="1529873"/>
                <a:gridCol w="1575316"/>
              </a:tblGrid>
              <a:tr h="278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Illinois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 &lt;65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 65+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All Full Duals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</a:tr>
              <a:tr h="278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 Eligibles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98,408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127,291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225,699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Medicaid Cost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$1,118,803,885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$1,445,206,643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$2,564,010,528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</a:tr>
              <a:tr h="2873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Nursing Home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$201,353,696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$896,488,755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$1,097,842,451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Capitated Care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$505,867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$3,009,984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$3,515,851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HCBS Waiver &amp; Prosthetics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$331,215,201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$295,332,065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$626,547,266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Personal Support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$159,045,792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$59,479,291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$218,525,083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ICF/MR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$279,381,686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$39,756,769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$319,138,455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All Other Medicaid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$147,301,643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$151,139,779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$298,441,422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Estimated Medicare Costs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$1,275,213,654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$1,988,027,458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$3,263,241,112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</a:tr>
              <a:tr h="278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 A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$446,871,704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$812,141,065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$1,259,012,770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 B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$439,046,129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$746,136,892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$1,185,183,021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 D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$389,295,821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$429,749,501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$819,045,322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Costs, Medicaid &amp; Medicare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$2,394,017,539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$3,433,234,101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$5,827,251,640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Publicly Available Resources Containing Data and/or Other Information About Illinois' Dual </a:t>
            </a:r>
            <a:r>
              <a:rPr lang="en-US" sz="2800" dirty="0" err="1" smtClean="0"/>
              <a:t>Eligibles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029200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sz="3300" dirty="0" smtClean="0"/>
              <a:t>Medicare-Medicaid Enrollee State Profile, Illinois, Centers for Medicare &amp; Medicaid Services</a:t>
            </a:r>
          </a:p>
          <a:p>
            <a:pPr>
              <a:buNone/>
            </a:pPr>
            <a:r>
              <a:rPr lang="en-US" sz="3300" b="1" dirty="0" smtClean="0">
                <a:hlinkClick r:id="rId2"/>
              </a:rPr>
              <a:t>	</a:t>
            </a:r>
            <a:r>
              <a:rPr lang="en-US" sz="3300" dirty="0" smtClean="0">
                <a:hlinkClick r:id="rId2"/>
              </a:rPr>
              <a:t>http</a:t>
            </a:r>
            <a:r>
              <a:rPr lang="en-US" sz="3300" dirty="0">
                <a:hlinkClick r:id="rId2"/>
              </a:rPr>
              <a:t>://www.integratedcareresourcecenter.com/PDFs/</a:t>
            </a:r>
            <a:r>
              <a:rPr lang="en-US" sz="3300" dirty="0" smtClean="0">
                <a:hlinkClick r:id="rId2"/>
              </a:rPr>
              <a:t>StateProfileIL.pdf</a:t>
            </a:r>
            <a:endParaRPr lang="en-US" sz="3300" dirty="0">
              <a:hlinkClick r:id="rId2"/>
            </a:endParaRPr>
          </a:p>
          <a:p>
            <a:pPr>
              <a:buNone/>
            </a:pPr>
            <a:endParaRPr lang="en-US" sz="3300" dirty="0" smtClean="0"/>
          </a:p>
          <a:p>
            <a:r>
              <a:rPr lang="en-US" sz="3300" dirty="0" smtClean="0"/>
              <a:t>Financial Models to Support State Efforts to Coordinate Care for Medicare-Medicaid Enrollees, Demonstration Proposal, Illinois</a:t>
            </a:r>
          </a:p>
          <a:p>
            <a:endParaRPr lang="en-US" sz="3300" dirty="0" smtClean="0"/>
          </a:p>
          <a:p>
            <a:pPr>
              <a:buNone/>
            </a:pPr>
            <a:r>
              <a:rPr lang="en-US" sz="3300" dirty="0" smtClean="0">
                <a:hlinkClick r:id="rId3"/>
              </a:rPr>
              <a:t>	http://www.ama-assn.org/resources/doc/arc/il-state-proposal.pdf</a:t>
            </a:r>
            <a:endParaRPr lang="en-US" sz="3300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Achieving </a:t>
            </a:r>
            <a:r>
              <a:rPr lang="en-US" dirty="0"/>
              <a:t>Optimal Care Coordination for Medicaid/Medicare Dual </a:t>
            </a:r>
            <a:r>
              <a:rPr lang="en-US" dirty="0" err="1" smtClean="0"/>
              <a:t>Eligibles</a:t>
            </a:r>
            <a:r>
              <a:rPr lang="en-US" dirty="0" smtClean="0"/>
              <a:t>, August 2011, Special </a:t>
            </a:r>
            <a:r>
              <a:rPr lang="en-US" dirty="0"/>
              <a:t>Needs Consulting </a:t>
            </a:r>
            <a:r>
              <a:rPr lang="en-US" dirty="0" smtClean="0"/>
              <a:t>Services (Joel Menges, Jeremy Batt, Kaleigh Beronja, Jessica Wiecezak)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4"/>
              </a:rPr>
              <a:t>http://www.sncservices.com/Achieving%20Optimal%20Care%20Coordination%20for%20Dual%20Eligibles-%20FINAL.pdf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1758</TotalTime>
  <Words>692</Words>
  <Application>Microsoft Macintosh PowerPoint</Application>
  <PresentationFormat>On-screen Show (4:3)</PresentationFormat>
  <Paragraphs>138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ACAP Dual Eligibles Toolkit: Summary Data for Illinois</vt:lpstr>
      <vt:lpstr>Key Information, Illinois</vt:lpstr>
      <vt:lpstr>Estimated PMPM Cost,  Illinois Full Duals, 2008 </vt:lpstr>
      <vt:lpstr>Estimated Total Dollar Cost,  Illinois Full Duals, 2008 </vt:lpstr>
      <vt:lpstr>Publicly Available Resources Containing Data and/or Other Information About Illinois' Dual Eligibles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MenJoe</dc:creator>
  <cp:lastModifiedBy>Ryan Ashley</cp:lastModifiedBy>
  <cp:revision>22</cp:revision>
  <dcterms:created xsi:type="dcterms:W3CDTF">2012-10-01T14:25:26Z</dcterms:created>
  <dcterms:modified xsi:type="dcterms:W3CDTF">2012-10-01T14:25:38Z</dcterms:modified>
</cp:coreProperties>
</file>