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  <p:sldId id="260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8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9BAEF-4F6D-43A0-BC29-6889DE9EAD48}" type="datetimeFigureOut">
              <a:rPr lang="en-US" smtClean="0"/>
              <a:pPr/>
              <a:t>10/1/12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5510-E700-49FB-BBA3-1C065239B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9BAEF-4F6D-43A0-BC29-6889DE9EAD48}" type="datetimeFigureOut">
              <a:rPr lang="en-US" smtClean="0"/>
              <a:pPr/>
              <a:t>10/1/12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5510-E700-49FB-BBA3-1C065239B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9BAEF-4F6D-43A0-BC29-6889DE9EAD48}" type="datetimeFigureOut">
              <a:rPr lang="en-US" smtClean="0"/>
              <a:pPr/>
              <a:t>10/1/12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5510-E700-49FB-BBA3-1C065239B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9BAEF-4F6D-43A0-BC29-6889DE9EAD48}" type="datetimeFigureOut">
              <a:rPr lang="en-US" smtClean="0"/>
              <a:pPr/>
              <a:t>10/1/12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5510-E700-49FB-BBA3-1C065239B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9BAEF-4F6D-43A0-BC29-6889DE9EAD48}" type="datetimeFigureOut">
              <a:rPr lang="en-US" smtClean="0"/>
              <a:pPr/>
              <a:t>10/1/12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5510-E700-49FB-BBA3-1C065239B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9BAEF-4F6D-43A0-BC29-6889DE9EAD48}" type="datetimeFigureOut">
              <a:rPr lang="en-US" smtClean="0"/>
              <a:pPr/>
              <a:t>10/1/12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5510-E700-49FB-BBA3-1C065239B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9BAEF-4F6D-43A0-BC29-6889DE9EAD48}" type="datetimeFigureOut">
              <a:rPr lang="en-US" smtClean="0"/>
              <a:pPr/>
              <a:t>10/1/12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5510-E700-49FB-BBA3-1C065239B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9BAEF-4F6D-43A0-BC29-6889DE9EAD48}" type="datetimeFigureOut">
              <a:rPr lang="en-US" smtClean="0"/>
              <a:pPr/>
              <a:t>10/1/12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5510-E700-49FB-BBA3-1C065239B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9BAEF-4F6D-43A0-BC29-6889DE9EAD48}" type="datetimeFigureOut">
              <a:rPr lang="en-US" smtClean="0"/>
              <a:pPr/>
              <a:t>10/1/12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5510-E700-49FB-BBA3-1C065239B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9BAEF-4F6D-43A0-BC29-6889DE9EAD48}" type="datetimeFigureOut">
              <a:rPr lang="en-US" smtClean="0"/>
              <a:pPr/>
              <a:t>10/1/12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5510-E700-49FB-BBA3-1C065239B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9BAEF-4F6D-43A0-BC29-6889DE9EAD48}" type="datetimeFigureOut">
              <a:rPr lang="en-US" smtClean="0"/>
              <a:pPr/>
              <a:t>10/1/12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5510-E700-49FB-BBA3-1C065239B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9BAEF-4F6D-43A0-BC29-6889DE9EAD48}" type="datetimeFigureOut">
              <a:rPr lang="en-US" smtClean="0"/>
              <a:pPr/>
              <a:t>10/1/12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F5510-E700-49FB-BBA3-1C065239B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viohlandassociates.com/files/documents/Proposed-Capitated-Financial-Alignment-Demonstration---California.pdf" TargetMode="External"/><Relationship Id="rId4" Type="http://schemas.openxmlformats.org/officeDocument/2006/relationships/hyperlink" Target="http://www.sncservices.com/Achieving%20Optimal%20Care%20Coordination%20for%20Dual%20Eligibles-%20FINAL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ms.gov/Medicare-Medicaid-Coordination/Medicare-and-Medicaid-Coordination/Medicare-Medicaid-Coordination-Office/StateProfiles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87575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ACAP Dual </a:t>
            </a:r>
            <a:r>
              <a:rPr lang="en-US" dirty="0" err="1" smtClean="0"/>
              <a:t>Eligibles</a:t>
            </a:r>
            <a:r>
              <a:rPr lang="en-US" dirty="0" smtClean="0"/>
              <a:t> Toolkit:</a:t>
            </a:r>
            <a:br>
              <a:rPr lang="en-US" dirty="0" smtClean="0"/>
            </a:br>
            <a:r>
              <a:rPr lang="en-US" dirty="0" smtClean="0"/>
              <a:t>Summary Data for California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/>
          <a:lstStyle/>
          <a:p>
            <a:r>
              <a:rPr lang="en-US" dirty="0" smtClean="0"/>
              <a:t>Compiled by: Special Needs Consulting Services (SNCS)</a:t>
            </a:r>
            <a:endParaRPr lang="en-US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381000"/>
            <a:ext cx="1593850" cy="159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Key Information, California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Massachusetts has roughly 1.1 million “full duals”</a:t>
            </a:r>
          </a:p>
          <a:p>
            <a:pPr lvl="1"/>
            <a:r>
              <a:rPr lang="en-US" dirty="0" smtClean="0"/>
              <a:t>70% of these persons are age 65+</a:t>
            </a:r>
          </a:p>
          <a:p>
            <a:r>
              <a:rPr lang="en-US" dirty="0" smtClean="0"/>
              <a:t>The full duals’ annual costs (across Medicaid and Medicare) now total approximately $300 billion – roughly $50,000 per person per year</a:t>
            </a:r>
          </a:p>
          <a:p>
            <a:pPr lvl="1"/>
            <a:r>
              <a:rPr lang="en-US" dirty="0" smtClean="0"/>
              <a:t>53% of these expenditures are paid for by Medicaid </a:t>
            </a:r>
          </a:p>
          <a:p>
            <a:pPr lvl="1"/>
            <a:r>
              <a:rPr lang="en-US" dirty="0" smtClean="0"/>
              <a:t>SNCS estimates that 20.2% of California’s duals’ costs are currently paid via capitation; 79.8% via FFS</a:t>
            </a:r>
          </a:p>
          <a:p>
            <a:r>
              <a:rPr lang="en-US" dirty="0" smtClean="0"/>
              <a:t>California plans to participate in CMS Capitation Alignment Demonstration, with initial enrollment effective January 2013</a:t>
            </a:r>
          </a:p>
          <a:p>
            <a:r>
              <a:rPr lang="en-US" dirty="0" err="1" smtClean="0"/>
              <a:t>MCOs</a:t>
            </a:r>
            <a:r>
              <a:rPr lang="en-US" dirty="0" smtClean="0"/>
              <a:t> interested in serving duals under this demonstration need to engage in significant preparations during CY2012 (and CY2013)</a:t>
            </a:r>
          </a:p>
          <a:p>
            <a:pPr lvl="1"/>
            <a:r>
              <a:rPr lang="en-US" dirty="0" smtClean="0"/>
              <a:t>Average lifetime revenue for </a:t>
            </a:r>
            <a:r>
              <a:rPr lang="en-US" u="sng" dirty="0" smtClean="0"/>
              <a:t>each</a:t>
            </a:r>
            <a:r>
              <a:rPr lang="en-US" dirty="0" smtClean="0"/>
              <a:t> dual eligible enrolled is likely to</a:t>
            </a:r>
            <a:r>
              <a:rPr lang="en-US" dirty="0" smtClean="0"/>
              <a:t> approach or exceed $</a:t>
            </a:r>
            <a:r>
              <a:rPr lang="en-US" dirty="0" smtClean="0"/>
              <a:t>500,000, since most duals will remain eligible and enrolled for remainder of their lives (which should average &gt; 10 years)</a:t>
            </a:r>
          </a:p>
          <a:p>
            <a:pPr lvl="1"/>
            <a:r>
              <a:rPr lang="en-US" dirty="0" smtClean="0"/>
              <a:t>The high needs and high costs, coupled with the “rest of life” enrollment dynamic, creates profound and exciting care coordination opportunities</a:t>
            </a:r>
          </a:p>
          <a:p>
            <a:pPr lvl="1"/>
            <a:r>
              <a:rPr lang="en-US" dirty="0" smtClean="0"/>
              <a:t>Moving California’s duals into coordinated care also makes market positioning critically </a:t>
            </a:r>
            <a:r>
              <a:rPr lang="en-US" smtClean="0"/>
              <a:t>important</a:t>
            </a:r>
            <a:r>
              <a:rPr lang="en-US" smtClean="0"/>
              <a:t> for </a:t>
            </a:r>
            <a:r>
              <a:rPr lang="en-US" dirty="0" smtClean="0"/>
              <a:t>MCOs interested in serving this subgroup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Estimated PMPM Cost, </a:t>
            </a:r>
            <a:br>
              <a:rPr lang="en-US" dirty="0" smtClean="0"/>
            </a:br>
            <a:r>
              <a:rPr lang="en-US" dirty="0" smtClean="0"/>
              <a:t>California Full Duals, 2008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19200" y="1905000"/>
          <a:ext cx="6934200" cy="4114796"/>
        </p:xfrm>
        <a:graphic>
          <a:graphicData uri="http://schemas.openxmlformats.org/drawingml/2006/table">
            <a:tbl>
              <a:tblPr/>
              <a:tblGrid>
                <a:gridCol w="3215861"/>
                <a:gridCol w="1155700"/>
                <a:gridCol w="1155700"/>
                <a:gridCol w="1406939"/>
              </a:tblGrid>
              <a:tr h="28925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California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Age &lt;65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Age 65+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All Full Duals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</a:tr>
              <a:tr h="28925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Average Eligibles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319,495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760,889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1,080,384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25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Medicaid Cost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$966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$836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$875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</a:tr>
              <a:tr h="30555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Nursing Home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$126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$289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$241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555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Capitated Care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$131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$127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$128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925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HCBS Waiver &amp; Prosthetics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$221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$30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$86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925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Personal Support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$271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$303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$294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925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ICF/MR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$102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$5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$34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925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All Other Medicaid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$115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$82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$92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555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Estimated Medicare Costs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$1,123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$1,280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$1,234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</a:tr>
              <a:tr h="28925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Part A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$390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$535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$492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925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Part B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$352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$494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$452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925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Part D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$380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$251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$289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55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Costs, Medicaid &amp; Medicare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$2,089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$2,116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$2,108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Estimated Total Dollar Cost, </a:t>
            </a:r>
            <a:br>
              <a:rPr lang="en-US" dirty="0" smtClean="0"/>
            </a:br>
            <a:r>
              <a:rPr lang="en-US" dirty="0" smtClean="0"/>
              <a:t>California Full Duals, 2008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38200" y="2133600"/>
          <a:ext cx="7467600" cy="3810004"/>
        </p:xfrm>
        <a:graphic>
          <a:graphicData uri="http://schemas.openxmlformats.org/drawingml/2006/table">
            <a:tbl>
              <a:tblPr/>
              <a:tblGrid>
                <a:gridCol w="2862832"/>
                <a:gridCol w="1499579"/>
                <a:gridCol w="1529873"/>
                <a:gridCol w="1575316"/>
              </a:tblGrid>
              <a:tr h="269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California</a:t>
                      </a:r>
                    </a:p>
                  </a:txBody>
                  <a:tcPr marL="12365" marR="12365" marT="123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Age &lt;65 </a:t>
                      </a:r>
                    </a:p>
                  </a:txBody>
                  <a:tcPr marL="12365" marR="12365" marT="12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Age 65+ </a:t>
                      </a:r>
                    </a:p>
                  </a:txBody>
                  <a:tcPr marL="12365" marR="12365" marT="12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All Full Duals </a:t>
                      </a:r>
                    </a:p>
                  </a:txBody>
                  <a:tcPr marL="12365" marR="12365" marT="12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</a:tr>
              <a:tr h="269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Average Eligibles</a:t>
                      </a:r>
                    </a:p>
                  </a:txBody>
                  <a:tcPr marL="12365" marR="12365" marT="123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319,495 </a:t>
                      </a:r>
                    </a:p>
                  </a:txBody>
                  <a:tcPr marL="12365" marR="12365" marT="12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760,889 </a:t>
                      </a:r>
                    </a:p>
                  </a:txBody>
                  <a:tcPr marL="12365" marR="12365" marT="12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1,080,384 </a:t>
                      </a:r>
                    </a:p>
                  </a:txBody>
                  <a:tcPr marL="12365" marR="12365" marT="12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Medicaid Cost</a:t>
                      </a:r>
                    </a:p>
                  </a:txBody>
                  <a:tcPr marL="12365" marR="12365" marT="123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$3,703,483,213 </a:t>
                      </a:r>
                    </a:p>
                  </a:txBody>
                  <a:tcPr marL="12365" marR="12365" marT="12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$7,634,819,100 </a:t>
                      </a:r>
                    </a:p>
                  </a:txBody>
                  <a:tcPr marL="12365" marR="12365" marT="12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$11,338,302,313 </a:t>
                      </a:r>
                    </a:p>
                  </a:txBody>
                  <a:tcPr marL="12365" marR="12365" marT="12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</a:tr>
              <a:tr h="27800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Nursing Home</a:t>
                      </a:r>
                    </a:p>
                  </a:txBody>
                  <a:tcPr marL="12365" marR="12365" marT="123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$482,742,672 </a:t>
                      </a:r>
                    </a:p>
                  </a:txBody>
                  <a:tcPr marL="12365" marR="12365" marT="12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$2,639,337,941 </a:t>
                      </a:r>
                    </a:p>
                  </a:txBody>
                  <a:tcPr marL="12365" marR="12365" marT="12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$3,122,080,613 </a:t>
                      </a:r>
                    </a:p>
                  </a:txBody>
                  <a:tcPr marL="12365" marR="12365" marT="12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00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Capitated Care</a:t>
                      </a:r>
                    </a:p>
                  </a:txBody>
                  <a:tcPr marL="12365" marR="12365" marT="123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$503,319,343 </a:t>
                      </a:r>
                    </a:p>
                  </a:txBody>
                  <a:tcPr marL="12365" marR="12365" marT="12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$1,155,125,812 </a:t>
                      </a:r>
                    </a:p>
                  </a:txBody>
                  <a:tcPr marL="12365" marR="12365" marT="12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$1,658,445,155 </a:t>
                      </a:r>
                    </a:p>
                  </a:txBody>
                  <a:tcPr marL="12365" marR="12365" marT="12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HCBS Waiver &amp; Prosthetics</a:t>
                      </a:r>
                    </a:p>
                  </a:txBody>
                  <a:tcPr marL="12365" marR="12365" marT="123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$847,471,984 </a:t>
                      </a:r>
                    </a:p>
                  </a:txBody>
                  <a:tcPr marL="12365" marR="12365" marT="12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$273,816,309 </a:t>
                      </a:r>
                    </a:p>
                  </a:txBody>
                  <a:tcPr marL="12365" marR="12365" marT="12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$1,121,288,293 </a:t>
                      </a:r>
                    </a:p>
                  </a:txBody>
                  <a:tcPr marL="12365" marR="12365" marT="12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Personal Support</a:t>
                      </a:r>
                    </a:p>
                  </a:txBody>
                  <a:tcPr marL="12365" marR="12365" marT="123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$1,038,599,481 </a:t>
                      </a:r>
                    </a:p>
                  </a:txBody>
                  <a:tcPr marL="12365" marR="12365" marT="12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$2,769,305,668 </a:t>
                      </a:r>
                    </a:p>
                  </a:txBody>
                  <a:tcPr marL="12365" marR="12365" marT="12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$3,807,905,149 </a:t>
                      </a:r>
                    </a:p>
                  </a:txBody>
                  <a:tcPr marL="12365" marR="12365" marT="12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ICF/MR </a:t>
                      </a:r>
                    </a:p>
                  </a:txBody>
                  <a:tcPr marL="12365" marR="12365" marT="123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$392,009,744 </a:t>
                      </a:r>
                    </a:p>
                  </a:txBody>
                  <a:tcPr marL="12365" marR="12365" marT="12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$48,545,842 </a:t>
                      </a:r>
                    </a:p>
                  </a:txBody>
                  <a:tcPr marL="12365" marR="12365" marT="12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$440,555,586 </a:t>
                      </a:r>
                    </a:p>
                  </a:txBody>
                  <a:tcPr marL="12365" marR="12365" marT="12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All Other Medicaid</a:t>
                      </a:r>
                    </a:p>
                  </a:txBody>
                  <a:tcPr marL="12365" marR="12365" marT="123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$439,339,989 </a:t>
                      </a:r>
                    </a:p>
                  </a:txBody>
                  <a:tcPr marL="12365" marR="12365" marT="12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$748,687,528 </a:t>
                      </a:r>
                    </a:p>
                  </a:txBody>
                  <a:tcPr marL="12365" marR="12365" marT="12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$1,188,027,517 </a:t>
                      </a:r>
                    </a:p>
                  </a:txBody>
                  <a:tcPr marL="12365" marR="12365" marT="12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00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Estimated Medicare Costs</a:t>
                      </a:r>
                    </a:p>
                  </a:txBody>
                  <a:tcPr marL="12365" marR="12365" marT="123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$4,303,792,211 </a:t>
                      </a:r>
                    </a:p>
                  </a:txBody>
                  <a:tcPr marL="12365" marR="12365" marT="12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$11,689,365,474 </a:t>
                      </a:r>
                    </a:p>
                  </a:txBody>
                  <a:tcPr marL="12365" marR="12365" marT="12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$15,993,157,685 </a:t>
                      </a:r>
                    </a:p>
                  </a:txBody>
                  <a:tcPr marL="12365" marR="12365" marT="12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</a:tr>
              <a:tr h="269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Part A</a:t>
                      </a:r>
                    </a:p>
                  </a:txBody>
                  <a:tcPr marL="12365" marR="12365" marT="123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$1,494,898,746 </a:t>
                      </a:r>
                    </a:p>
                  </a:txBody>
                  <a:tcPr marL="12365" marR="12365" marT="12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$4,883,760,353 </a:t>
                      </a:r>
                    </a:p>
                  </a:txBody>
                  <a:tcPr marL="12365" marR="12365" marT="12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$6,378,659,098 </a:t>
                      </a:r>
                    </a:p>
                  </a:txBody>
                  <a:tcPr marL="12365" marR="12365" marT="12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Part B</a:t>
                      </a:r>
                    </a:p>
                  </a:txBody>
                  <a:tcPr marL="12365" marR="12365" marT="123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$1,351,405,604 </a:t>
                      </a:r>
                    </a:p>
                  </a:txBody>
                  <a:tcPr marL="12365" marR="12365" marT="12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$4,511,692,286 </a:t>
                      </a:r>
                    </a:p>
                  </a:txBody>
                  <a:tcPr marL="12365" marR="12365" marT="12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$5,863,097,890 </a:t>
                      </a:r>
                    </a:p>
                  </a:txBody>
                  <a:tcPr marL="12365" marR="12365" marT="12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Part D</a:t>
                      </a:r>
                    </a:p>
                  </a:txBody>
                  <a:tcPr marL="12365" marR="12365" marT="123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$1,457,487,861 </a:t>
                      </a:r>
                    </a:p>
                  </a:txBody>
                  <a:tcPr marL="12365" marR="12365" marT="12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$2,293,912,836 </a:t>
                      </a:r>
                    </a:p>
                  </a:txBody>
                  <a:tcPr marL="12365" marR="12365" marT="12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$3,751,400,697 </a:t>
                      </a:r>
                    </a:p>
                  </a:txBody>
                  <a:tcPr marL="12365" marR="12365" marT="12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00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Costs, Medicaid &amp; Medicare</a:t>
                      </a:r>
                    </a:p>
                  </a:txBody>
                  <a:tcPr marL="12365" marR="12365" marT="123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$8,007,275,424 </a:t>
                      </a:r>
                    </a:p>
                  </a:txBody>
                  <a:tcPr marL="12365" marR="12365" marT="12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$19,324,184,574 </a:t>
                      </a:r>
                    </a:p>
                  </a:txBody>
                  <a:tcPr marL="12365" marR="12365" marT="12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$27,331,459,998 </a:t>
                      </a:r>
                    </a:p>
                  </a:txBody>
                  <a:tcPr marL="12365" marR="12365" marT="12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Publicly Available Resources Containing Data and/or Other Information About California’s Dual </a:t>
            </a:r>
            <a:r>
              <a:rPr lang="en-US" sz="2800" dirty="0" err="1" smtClean="0"/>
              <a:t>Eligibles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5029200"/>
          </a:xfrm>
        </p:spPr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r>
              <a:rPr lang="en-US" sz="3300" dirty="0" smtClean="0"/>
              <a:t>Medicare-Medicaid Enrollee State Profile, California, Centers for Medicare &amp; Medicaid Services</a:t>
            </a:r>
          </a:p>
          <a:p>
            <a:pPr>
              <a:buNone/>
            </a:pPr>
            <a:r>
              <a:rPr lang="en-US" sz="3300" b="1" dirty="0" smtClean="0">
                <a:hlinkClick r:id="rId2"/>
              </a:rPr>
              <a:t>	</a:t>
            </a:r>
            <a:r>
              <a:rPr lang="en-US" sz="3300" dirty="0" smtClean="0">
                <a:hlinkClick r:id="rId2"/>
              </a:rPr>
              <a:t>http</a:t>
            </a:r>
            <a:r>
              <a:rPr lang="en-US" sz="3300" dirty="0">
                <a:hlinkClick r:id="rId2"/>
              </a:rPr>
              <a:t>://www.integratedcareresourcecenter.com/PDFs/</a:t>
            </a:r>
            <a:r>
              <a:rPr lang="en-US" sz="3300" dirty="0" smtClean="0">
                <a:hlinkClick r:id="rId2"/>
              </a:rPr>
              <a:t>StateProfileCA.pdf</a:t>
            </a:r>
            <a:endParaRPr lang="en-US" sz="3300" dirty="0">
              <a:hlinkClick r:id="rId2"/>
            </a:endParaRPr>
          </a:p>
          <a:p>
            <a:pPr>
              <a:buNone/>
            </a:pPr>
            <a:endParaRPr lang="en-US" sz="3300" dirty="0" smtClean="0"/>
          </a:p>
          <a:p>
            <a:r>
              <a:rPr lang="en-US" sz="3300" dirty="0" smtClean="0"/>
              <a:t>Proposed </a:t>
            </a:r>
            <a:r>
              <a:rPr lang="en-US" sz="3300" dirty="0" err="1" smtClean="0"/>
              <a:t>Capitated</a:t>
            </a:r>
            <a:r>
              <a:rPr lang="en-US" sz="3300" dirty="0" smtClean="0"/>
              <a:t> Financial Alignment Demonstration, California Coordinated Care Initiative (CCI)</a:t>
            </a:r>
            <a:r>
              <a:rPr lang="en-US" sz="3300" smtClean="0"/>
              <a:t>, Summary</a:t>
            </a:r>
          </a:p>
          <a:p>
            <a:pPr>
              <a:buNone/>
            </a:pPr>
            <a:r>
              <a:rPr lang="en-US" sz="3300" dirty="0" smtClean="0">
                <a:hlinkClick r:id="rId3"/>
              </a:rPr>
              <a:t>	http://viohlandassociates.com/files/documents/Proposed-Capitated-Financial-Alignment-Demonstration---California.pdf</a:t>
            </a:r>
            <a:endParaRPr lang="en-US" sz="3300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Achieving </a:t>
            </a:r>
            <a:r>
              <a:rPr lang="en-US" dirty="0"/>
              <a:t>Optimal Care Coordination for Medicaid/Medicare Dual </a:t>
            </a:r>
            <a:r>
              <a:rPr lang="en-US" dirty="0" err="1" smtClean="0"/>
              <a:t>Eligibles</a:t>
            </a:r>
            <a:r>
              <a:rPr lang="en-US" dirty="0" smtClean="0"/>
              <a:t>, August 2011, Special </a:t>
            </a:r>
            <a:r>
              <a:rPr lang="en-US" dirty="0"/>
              <a:t>Needs Consulting </a:t>
            </a:r>
            <a:r>
              <a:rPr lang="en-US" dirty="0" smtClean="0"/>
              <a:t>Services (Joel Menges, Jeremy Batt, Kaleigh Beronja, Jessica Wiecezak)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hlinkClick r:id="rId4"/>
              </a:rPr>
              <a:t>http://www.sncservices.com/Achieving%20Optimal%20Care%20Coordination%20for%20Dual%20Eligibles-%20FINAL.pdf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1684</TotalTime>
  <Words>692</Words>
  <Application>Microsoft Macintosh PowerPoint</Application>
  <PresentationFormat>On-screen Show (4:3)</PresentationFormat>
  <Paragraphs>137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ACAP Dual Eligibles Toolkit: Summary Data for California</vt:lpstr>
      <vt:lpstr>Key Information, California</vt:lpstr>
      <vt:lpstr>Estimated PMPM Cost,  California Full Duals, 2008 </vt:lpstr>
      <vt:lpstr>Estimated Total Dollar Cost,  California Full Duals, 2008 </vt:lpstr>
      <vt:lpstr>Publicly Available Resources Containing Data and/or Other Information About California’s Dual Eligibles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MenJoe</dc:creator>
  <cp:lastModifiedBy>Ryan Ashley</cp:lastModifiedBy>
  <cp:revision>29</cp:revision>
  <dcterms:created xsi:type="dcterms:W3CDTF">2012-10-01T14:24:32Z</dcterms:created>
  <dcterms:modified xsi:type="dcterms:W3CDTF">2012-10-01T14:24:49Z</dcterms:modified>
</cp:coreProperties>
</file>